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6" r:id="rId4"/>
    <p:sldId id="258" r:id="rId5"/>
    <p:sldId id="259" r:id="rId6"/>
    <p:sldId id="260" r:id="rId7"/>
    <p:sldId id="287" r:id="rId8"/>
    <p:sldId id="261" r:id="rId9"/>
    <p:sldId id="305" r:id="rId10"/>
    <p:sldId id="262" r:id="rId11"/>
    <p:sldId id="263" r:id="rId12"/>
    <p:sldId id="288" r:id="rId13"/>
    <p:sldId id="264" r:id="rId14"/>
    <p:sldId id="266" r:id="rId15"/>
    <p:sldId id="265" r:id="rId16"/>
    <p:sldId id="267" r:id="rId17"/>
    <p:sldId id="300" r:id="rId18"/>
    <p:sldId id="268" r:id="rId19"/>
    <p:sldId id="269" r:id="rId20"/>
    <p:sldId id="301" r:id="rId21"/>
    <p:sldId id="270" r:id="rId22"/>
    <p:sldId id="302" r:id="rId23"/>
    <p:sldId id="271" r:id="rId24"/>
    <p:sldId id="272" r:id="rId25"/>
    <p:sldId id="290" r:id="rId26"/>
    <p:sldId id="273" r:id="rId27"/>
    <p:sldId id="285" r:id="rId28"/>
    <p:sldId id="274" r:id="rId29"/>
    <p:sldId id="294" r:id="rId30"/>
    <p:sldId id="303" r:id="rId31"/>
    <p:sldId id="304" r:id="rId32"/>
    <p:sldId id="277" r:id="rId33"/>
    <p:sldId id="278" r:id="rId34"/>
    <p:sldId id="279" r:id="rId35"/>
    <p:sldId id="297" r:id="rId36"/>
    <p:sldId id="275" r:id="rId37"/>
    <p:sldId id="284" r:id="rId38"/>
    <p:sldId id="298" r:id="rId39"/>
    <p:sldId id="295" r:id="rId40"/>
    <p:sldId id="296" r:id="rId41"/>
    <p:sldId id="28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2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D395C7E-4F33-4E49-A704-B636B8C16C4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7F39A58-D181-4EF6-B627-149C40394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5C7E-4F33-4E49-A704-B636B8C16C4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9A58-D181-4EF6-B627-149C40394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5C7E-4F33-4E49-A704-B636B8C16C4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9A58-D181-4EF6-B627-149C40394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395C7E-4F33-4E49-A704-B636B8C16C4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F39A58-D181-4EF6-B627-149C403942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D395C7E-4F33-4E49-A704-B636B8C16C4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7F39A58-D181-4EF6-B627-149C40394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5C7E-4F33-4E49-A704-B636B8C16C4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9A58-D181-4EF6-B627-149C403942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5C7E-4F33-4E49-A704-B636B8C16C4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9A58-D181-4EF6-B627-149C403942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395C7E-4F33-4E49-A704-B636B8C16C4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F39A58-D181-4EF6-B627-149C403942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5C7E-4F33-4E49-A704-B636B8C16C4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9A58-D181-4EF6-B627-149C40394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395C7E-4F33-4E49-A704-B636B8C16C4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F39A58-D181-4EF6-B627-149C403942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395C7E-4F33-4E49-A704-B636B8C16C4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F39A58-D181-4EF6-B627-149C403942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395C7E-4F33-4E49-A704-B636B8C16C4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7F39A58-D181-4EF6-B627-149C40394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nSq0c7jM-A" TargetMode="External"/><Relationship Id="rId2" Type="http://schemas.openxmlformats.org/officeDocument/2006/relationships/hyperlink" Target="http://www.youtube.com/watch?v=kuaeawQhMJ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jcpseschool.jefferson.k12.ky.us/JCPSeSchoolUploads/Content/U200A_2004/_assoc/AE1D715557904DEEBC84136E7AE162D5/pyramid.jpg?4150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jcpseschool.jefferson.k12.ky.us/JCPSeSchoolUploads/Content/U200A_2004/_assoc/AE1D715557904DEEBC84136E7AE162D5/egyptian.jpg?2475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youtube.com/watch?v=9X45Qtbezn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http://jcpseschool.jefferson.k12.ky.us/JCPSeSchoolUploads/Content/U200A_2004/_assoc/AE1D715557904DEEBC84136E7AE162D5/sphinx.jpg?248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brainpop.com/socialstudies/worldhistory/egyptianpharaohs/preview.we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0HLgAtHZLQ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CVO9Vd067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youtube.com/watch?v=xaSbYIeqGWg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www.youtube.com/watch?v=7AIXvZRsiq4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031a9e6.netsolhost.com/root/FlashPrograms/Glyphics.sw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Ancient-Lineage-Based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Chapter 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27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5.2 Visual Art - Ancient and Lineage-Based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Created </a:t>
            </a:r>
            <a:r>
              <a:rPr lang="en-US" dirty="0">
                <a:hlinkClick r:id="rId2"/>
              </a:rPr>
              <a:t>visual impressions </a:t>
            </a:r>
            <a:r>
              <a:rPr lang="en-US" dirty="0" smtClean="0">
                <a:hlinkClick r:id="rId2"/>
              </a:rPr>
              <a:t>of surroundings</a:t>
            </a:r>
            <a:r>
              <a:rPr lang="en-US" dirty="0">
                <a:hlinkClick r:id="rId2"/>
              </a:rPr>
              <a:t>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“Cave </a:t>
            </a:r>
            <a:r>
              <a:rPr lang="en-US" dirty="0">
                <a:hlinkClick r:id="rId3"/>
              </a:rPr>
              <a:t>paintings” </a:t>
            </a:r>
            <a:r>
              <a:rPr lang="en-US" dirty="0"/>
              <a:t>was an attempt at realism. Recreating the animal exactly as it appeared in real </a:t>
            </a:r>
            <a:r>
              <a:rPr lang="en-US" dirty="0" smtClean="0"/>
              <a:t>life</a:t>
            </a:r>
          </a:p>
          <a:p>
            <a:pPr lvl="1"/>
            <a:r>
              <a:rPr lang="en-US" dirty="0" smtClean="0"/>
              <a:t>Deer, bison, antelope, and mammoths. </a:t>
            </a:r>
          </a:p>
          <a:p>
            <a:r>
              <a:rPr lang="en-US" dirty="0" smtClean="0"/>
              <a:t>“Shadow Hands”, placing  </a:t>
            </a:r>
            <a:r>
              <a:rPr lang="en-US" dirty="0"/>
              <a:t>hand on the wall of the cave, blowing a staining powder over the hand and the surrounding wall, then removing the hand, leaving a perfect "shadow" of the hand. </a:t>
            </a:r>
            <a:endParaRPr lang="en-US" dirty="0" smtClean="0"/>
          </a:p>
          <a:p>
            <a:r>
              <a:rPr lang="en-US" dirty="0" smtClean="0"/>
              <a:t>Used </a:t>
            </a:r>
            <a:r>
              <a:rPr lang="en-US" dirty="0"/>
              <a:t>to educate members of early tribes on how to hunt.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r>
              <a:rPr lang="en-US" dirty="0" smtClean="0"/>
              <a:t>Brushes were made </a:t>
            </a:r>
            <a:r>
              <a:rPr lang="en-US" dirty="0"/>
              <a:t>of split sticks; later the brushes were made of animal hair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Paints </a:t>
            </a:r>
            <a:r>
              <a:rPr lang="en-US" dirty="0"/>
              <a:t>were made of crushed </a:t>
            </a:r>
            <a:r>
              <a:rPr lang="en-US" dirty="0" smtClean="0"/>
              <a:t>berries</a:t>
            </a:r>
            <a:r>
              <a:rPr lang="en-US" dirty="0"/>
              <a:t>, ashes, and mud. </a:t>
            </a:r>
            <a:endParaRPr lang="en-US" dirty="0" smtClean="0"/>
          </a:p>
          <a:p>
            <a:r>
              <a:rPr lang="en-US" dirty="0" smtClean="0"/>
              <a:t>Blowing through </a:t>
            </a:r>
            <a:r>
              <a:rPr lang="en-US" dirty="0"/>
              <a:t>hollow animal bones, </a:t>
            </a:r>
            <a:r>
              <a:rPr lang="en-US" dirty="0" smtClean="0"/>
              <a:t>like a modern spray-gun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40837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104" y="3640276"/>
            <a:ext cx="4497150" cy="294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9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sweetsweetlife.typepad.com/.a/6a00e553feb2ab88340120a89d4fe5970b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356905" cy="2971800"/>
          </a:xfrm>
          <a:prstGeom prst="rect">
            <a:avLst/>
          </a:prstGeom>
          <a:noFill/>
        </p:spPr>
      </p:pic>
      <p:pic>
        <p:nvPicPr>
          <p:cNvPr id="87044" name="Picture 4" descr="http://matadornetwork.com/wp-content/uploads/2011/05/informationtech-cavepainting-600x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05200"/>
            <a:ext cx="4343400" cy="2888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467600" cy="1143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Art of the African Nations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Masks, costumes, movements, and drum rhythms were distinct for each ceremony. </a:t>
            </a:r>
          </a:p>
          <a:p>
            <a:r>
              <a:rPr lang="en-US" dirty="0" smtClean="0"/>
              <a:t>Arts were used for teaching, celebration, praise of the deity, and commemoration of life events.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77396" cy="177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76675"/>
            <a:ext cx="18954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Ib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0"/>
            <a:ext cx="1447800" cy="1924050"/>
          </a:xfrm>
          <a:prstGeom prst="rect">
            <a:avLst/>
          </a:prstGeom>
          <a:noFill/>
        </p:spPr>
      </p:pic>
      <p:pic>
        <p:nvPicPr>
          <p:cNvPr id="1029" name="Picture 5" descr="ChokweMas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4191000"/>
            <a:ext cx="705993" cy="2266950"/>
          </a:xfrm>
          <a:prstGeom prst="rect">
            <a:avLst/>
          </a:prstGeom>
          <a:noFill/>
        </p:spPr>
      </p:pic>
      <p:pic>
        <p:nvPicPr>
          <p:cNvPr id="1028" name="Picture 4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876675"/>
            <a:ext cx="1419225" cy="2981325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571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"/>
                <a:cs typeface="Times New Roman" pitchFamily="18" charset="0"/>
              </a:rPr>
              <a:t>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69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Facts about Ancient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 fontAlgn="base" hangingPunct="0">
              <a:buFont typeface="+mj-lt"/>
              <a:buAutoNum type="arabicPeriod"/>
            </a:pPr>
            <a:r>
              <a:rPr lang="en-US" dirty="0" smtClean="0"/>
              <a:t>to the Egyptians, the ruler (Pharaoh) was god on Earth</a:t>
            </a:r>
          </a:p>
          <a:p>
            <a:pPr marL="514350" lvl="0" indent="-514350" fontAlgn="base" hangingPunct="0">
              <a:buFont typeface="+mj-lt"/>
              <a:buAutoNum type="arabicPeriod"/>
            </a:pPr>
            <a:r>
              <a:rPr lang="en-US" dirty="0" smtClean="0"/>
              <a:t>there was a life after death</a:t>
            </a:r>
          </a:p>
          <a:p>
            <a:pPr marL="514350" lvl="0" indent="-514350" fontAlgn="base" hangingPunct="0">
              <a:buFont typeface="+mj-lt"/>
              <a:buAutoNum type="arabicPeriod"/>
            </a:pPr>
            <a:r>
              <a:rPr lang="en-US" dirty="0" smtClean="0"/>
              <a:t>the Nile River brought life to what was otherwise a barren desert.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Pharaoh's body would be well preserved because they would come back to reclaim it. </a:t>
            </a:r>
          </a:p>
          <a:p>
            <a:r>
              <a:rPr lang="en-US" dirty="0"/>
              <a:t>Surrounded by wealth and items</a:t>
            </a:r>
          </a:p>
          <a:p>
            <a:r>
              <a:rPr lang="en-US" dirty="0"/>
              <a:t>The pyramids were the tombs of the most important Pharaohs.</a:t>
            </a:r>
          </a:p>
          <a:p>
            <a:r>
              <a:rPr lang="en-US" dirty="0"/>
              <a:t>The Nile River would flood each season bringing water to many people and crops needed to live</a:t>
            </a:r>
          </a:p>
        </p:txBody>
      </p:sp>
      <p:pic>
        <p:nvPicPr>
          <p:cNvPr id="3073" name="Picture 1" descr="pyramids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90600" y="4600576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36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Egyptian Art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The head is profile, body is three-quarters view.</a:t>
            </a:r>
          </a:p>
          <a:p>
            <a:r>
              <a:rPr lang="en-US" dirty="0" smtClean="0"/>
              <a:t>The content mattered</a:t>
            </a:r>
          </a:p>
          <a:p>
            <a:r>
              <a:rPr lang="en-US" dirty="0" smtClean="0"/>
              <a:t>Size could indicate the age of the person, or it could indicate the rank or social status.</a:t>
            </a:r>
          </a:p>
          <a:p>
            <a:r>
              <a:rPr lang="en-US" dirty="0" smtClean="0"/>
              <a:t>Mankind was the subject of drawings</a:t>
            </a:r>
          </a:p>
          <a:p>
            <a:endParaRPr lang="en-US" dirty="0"/>
          </a:p>
        </p:txBody>
      </p:sp>
      <p:pic>
        <p:nvPicPr>
          <p:cNvPr id="4097" name="Picture 1" descr="Egyptian farmer with oxen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0" y="3957416"/>
            <a:ext cx="3048000" cy="26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www.animhut.com/wp-content/uploads/2010/08/503025-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013200"/>
            <a:ext cx="3790950" cy="2527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58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The Great Sphinx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Half lion, half human. </a:t>
            </a:r>
          </a:p>
          <a:p>
            <a:r>
              <a:rPr lang="en-US" dirty="0" smtClean="0"/>
              <a:t>Positioned so that travelers would see it as they approached the largest city on Earth at that time.</a:t>
            </a:r>
          </a:p>
          <a:p>
            <a:r>
              <a:rPr lang="en-US" dirty="0" smtClean="0"/>
              <a:t> The face is 13 feet wide; Pharaoh </a:t>
            </a:r>
            <a:r>
              <a:rPr lang="en-US" dirty="0" err="1" smtClean="0"/>
              <a:t>Khafre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lion's body is 240 feet long and over six stories tall. </a:t>
            </a:r>
          </a:p>
          <a:p>
            <a:r>
              <a:rPr lang="en-US" dirty="0" smtClean="0"/>
              <a:t>Built about 2540 B.C</a:t>
            </a:r>
            <a:endParaRPr lang="en-US" dirty="0"/>
          </a:p>
        </p:txBody>
      </p:sp>
      <p:pic>
        <p:nvPicPr>
          <p:cNvPr id="2049" name="Picture 1" descr="Sphinx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248400" y="49530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ttp://t1.gstatic.com/images?q=tbn:ANd9GcQ_HjUXk-mfONpPG4t_YSrzuoRA3OfuR5QEN-DP4cATXiLd6o4j&amp;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4614" y="31044"/>
            <a:ext cx="2276475" cy="2009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43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382000" cy="616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7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King Tutankhamen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Achieve little, died early</a:t>
            </a:r>
          </a:p>
          <a:p>
            <a:r>
              <a:rPr lang="en-US" dirty="0" err="1" smtClean="0"/>
              <a:t>Tut's</a:t>
            </a:r>
            <a:r>
              <a:rPr lang="en-US" dirty="0" smtClean="0"/>
              <a:t> burial mask, weighed over 20 pounds, measured over 20 inches high.</a:t>
            </a:r>
          </a:p>
          <a:p>
            <a:r>
              <a:rPr lang="en-US" dirty="0" smtClean="0"/>
              <a:t> The vulture and cobra are symbols that represent his rule over both Upper and Lower Egypt.</a:t>
            </a:r>
          </a:p>
          <a:p>
            <a:r>
              <a:rPr lang="en-US" dirty="0" smtClean="0"/>
              <a:t>Egyptians good at sculpting life-like figures. </a:t>
            </a:r>
          </a:p>
          <a:p>
            <a:endParaRPr lang="en-US" dirty="0"/>
          </a:p>
        </p:txBody>
      </p:sp>
      <p:sp>
        <p:nvSpPr>
          <p:cNvPr id="26628" name="AutoShape 4" descr="data:image/jpg;base64,/9j/4AAQSkZJRgABAQAAAQABAAD/2wCEAAkGBhQSERUUEhQUFBUVGBoXGBgXGBgXHRgYGhwXGBYXFRgXHSYfGBkjGhUUHy8gIycpLCwsFR4xNTAqNSYrLCkBCQoKDgwOGg8PGikcHBwsKSwsKSksKSkpKSwpKSkpKSwsKSksKSkpLCkpKSksLCkpKSwpKSkpKSkpLCwsLCksKf/AABEIALgBEgMBIgACEQEDEQH/xAAcAAACAgMBAQAAAAAAAAAAAAAEBQMGAAIHAQj/xABMEAABAgQDBAUFDgMGBgMBAAABAhEAAwQhBRIxQVFhcQYTIoGRMkKhsdEHFCMkUnJzkpOys8HS8GLh8RYlMzRUohVDRFN0gmODwjX/xAAZAQADAQEBAAAAAAAAAAAAAAABAgMEAAX/xAAmEQACAgICAgIDAAMBAAAAAAAAAQIRAyESMRNBBFEiMmEUI6EF/9oADAMBAAIRAxEAPwDnMinTkT2U+SNg3CJPeyfkp+qI3p09hPzU+oRuUwDiD3sn5Kfqj2R571T8lP1RBDQww7BTMGY9lPJyeAGzvgN0FKxOaZPyU+AgunwJa7pk23lIA7iYu+GdGAlmQOZurxP5CGpwtr6xN5EWjhb7Odp6Kr2plC7eaW4lhaJP7J8ZXcnf3RfzQ8P5+EamhO4QnkH8Jz5XRfd1R5JPpdNoim9HSPMT9X+XOL//AMK1sPBv698BVFIRr6nt+xBWUDxUUhOCuSMqARsIb8rxqrBj8hB5ZTFnqKUKd9eFh3jb/SASkp0Jbme5+/1w6nYjhRX10IGqAOaR7I197J+Sn6o9kPxUsGI2+I32s3OIl0ySLpAe4KX8Bv42h7EcRL72T8lP1R7Iz3sn5KfqiDZ9MU8R3ekbIiywRAcUyfkp+qPZHVegOFyFYdSqVJkqUUqcqlIUT216khzHMgmOre54P7tpfmK/EmRwUMpuC09/i9P9jL/TARwmQ/8AgSPspf6YdThAapZtzhkgNiqpwuSkg9RJ+yl/pg1eF06k5kyKf7KX+mI66cADmLDjFFrekM+YhSZRCEB8xcOw3qNg+4XiP6ydla5LRYa/EKVFlSKYHQgSpT93ZhJiHSiQgfB0VO/8aJfqSPzioqSpyolgRckjTWz7YKwyqJVlBWUXZgN1ySxA23sdIstiONDCZjaioDqaQZr2ky7es+iJ6fE8obqadVv+wi+yzh4MXgy0JK0y0JQAVN1ocBnJUtsp8nR9XhbTYwgsVBSX+aRwGawJ0tBTT6YGq7QQjHUpL+9aZTMSOrS4fgQ0OsP6XUpbrKOQ3ykypZ8QpAvFUxKa6M6UsgqIBcAve5TltYaX9TgSFuQQ77cobnbbo+kEU7LhKqCeHlyaZR1y9VKBbkUwyGGUv+mpvsZX6Y4qFBJBcJUNHGXk24+EPMH6RzAwUtUxtiixbgrfz3QKOo6zKwWlItTU32Mr9Me/8Dpnb3tTfYSv0wJ0axaXOR8GouNUGyk8xu4w/ky3vHNWchfMwOlCf8tTP9DK/TCLE+gEmdPp50uRJT1ZIWOrQkKSRZ0gMWIGu+LVMR2oKlIaJvRVbPn7pNQS01tSEolgCfNAAQkAALUwAbSMifpV/nqr6eb99UZHAoQUqewj5qfUIkyxlKnsI+an1CHnRbADV1KZeiB25h3ITc95skfOgsVKwno30V6xImzLJ80bCPlF9m4DnpFxpcMQBZIttaGtQhJOVIASLAAMABoBwFhG8unEYpzcmehCCigQ0+6Nk00HpkRIqniaKCz3tEapTf0hmqVA01EcwgM2XC2pSNrH1fyhnPW0LZyn1jjmLKimSYT1dNb1+07/AOcOKtcKaqbFIuiUopiWpQxId+V/6X/pEKKhSQ2YsdQC42HTW2/n371l9w/f70hfOWAbuxv/AE/nGpbMctBVRMcAgu5IGnAkbdhgeXNCn37oCmTS2p5afvTWNF1DHMNdfaOLw5MahN46l7nw/u2l+Yr8SZHMJZBAI0LEcjHSOgtUE4dTBx/hl+B6yZ/KOCizlcLMXxZMlI0KleSn1k8InM1/a8chx7Hlzpqi9nIHzQbB90dKTSpHRjbGmMdIVTnvYPmVsB2hO/8ArFfm9YsjL2QGGUHKSdLNz4C93iJU8MAOT+wbLn9tGLzIsU3UnbxYhxyv+xAjFjykkErwWWnMtTkC4JVsHffZxLxHTY8UulKSwFkuRc6FtEhruY3oqeWcoyDOT5RLC/cMunHXSGNFhCAsL7CfnkKA4nMkhxbYRwi9URu+xdMq5i05StpZNzmOU380ecAXuEsN8FTKGWoACYlTC7NpvyksO5uUMZsoklpiS5BJSlT2BSHUSCpnd7HYYklYU4uQdWOzY1ncXA9O8QVEDZtRS0JCQC2wW0/ZJg2RQobyU91uJO68CKowk9hWZn8pgGG420bUm7Fm0jeRNWpWRLlTHQMmzZrq2v37YcUgxpgm4zM+vaax09EV2mnKBzBLJvp3vY+rhFwGGzF+WNDbtJDk2sx7Xi0Ey8LlyqdYIzTC2Q3ATvdu83sWELPQ+Ncr/gqwzGcrKBUkpIGZinKeY0G9ntvjqnRHpcKhIlzWTN0DaL27LBTDkdRHJpMhIUrO6BlU2XRyPJUdWDWDa7YymrVSlpMtV0kMOR1B2EWIhWgWd+KXMZOmhIJiv4P0lM6SiYR2iGUNyhZXp9cFicpV1PwEI1YydHEelKnrqr6eb99UZHnSc/Han6eb99UZHUjrYDSJ+DR81PqEdN9zeh6ulnz9DMWEJP8AAhn8VLP1RHNqRPwaPmJ+6I7HgcvqsMpxtUnNucrUpb+CheIZH+JXErkjyVrBcoQvSv8Af5wwpEkxiPRCExsURt1cbBPCCdRAtEBVEMJohdVwGET1S4XTlQZVrhbOXaOQGLaye0Ja2ohpWrhBWrvFEiMmCzpzwvnL9G0c/XE00tAc0DWNEDPMhnLNx+935RDmjaZGqTFSA6wVby2+Spu43HrMWXA5FbMpJHUSkhISoBTtmGddz3uO6Kv0d88cU+N/5R1zoBNCcMpt+RX4kyA4qXYYyceilYoMQkIKpygEnslje9rRVZ0zMkBIDuyQNTvPiQIuXuk4uVAIToFAnnHPguxII1A8HfudvCJRpy16LNtR37HEiVLRLXmUVTj5ISxSi4crOiiQVAAO0QCaVG503knXg7v3wJIY6nZu9EFU+vLnf2NGq0jPxsKlJLh77bOfGGdLRE6JA4EflEFKoJZrafv0Q2oZm/u47+OweMMmDoMoMDzeUvUeaDY3ZntDVPRdOgmKu7WBbVhYtsjWgJUzN6NgJ2abzFlw+WgJIU4ba20tflqOLxZIm5Cen6FTCcwmIIF2UFDssWKmNgbjV4Np8FUiWUGcW1yJKiHcMpIdgVByC21odSZgSexcE3e9iBbeoljvsBvEAKUoEZSoFj5zgklR02HY41I8eoWxfNoL/wCJpfsoCdpYFyobE6Dzb3cwFics5QSLgEaNpbQ98FVCmvstpu3hjx04mBKqo6wBBL7rnZdx4h45hTFExQHlJSQ7soWvuYgg2F3EL6qiTfICCPNNyk2s51Qd5uNri8NJrAgiwN2Ld45+wQHMQLHaDcjfb26cImyiL50SqUKDbMqDzUEpC34vryixpLn1RzXAMYEhRUoskAk8AdvcQPrQ1le6JIJdMxJfjE20lQacnZR+lSfj1V9PN++qMhZj+MhdVPWG7U6YrxWoxkLaGoJpB8Eg/wACfuiO0VEkoo6ZPyZSPEpSI43SoeUjjLT90R0L3QekkxK00tOcvVpSFKs5IHmubDS7bYhlVori1KxrKQ5EOKYARx2Xi9ZJVmzrvvZvA215G8Gy/dBqUkZyNdFpDHkpLN+9YzOJsU/s684jSYsaCK3gXSLr0hTEPsOz284Z1NTlveEboohipQZzCqtWC94q3Sbpr1IITc8/yiiz+mtRMV2VEDgAG/OGSsVyo6TWJABJt+9nGEtasDcOdvXFMKqiZchavS21gBpqfGIplLMA7WZ937FodQJObHtau1oQVZvAyayZLLEONzH/AGlrd5aN5s0KD3hqoVysGmiA5msErgeamKRJSBFi8eJEbTBHiBFiDHnRxFln+JI9BP5x0botUZcKpzuQr8SZFA6NSvgyd6z6GHth1Lxnq8LkIBuUqH+9cJkdRbGxq5CDpTX5jr5z89YQSZWZJckAC22zgq52cwXVKzKS+ma/75xopGUWH72RnwfitmnKrZtQrzPcXe3o5DR++DBpa+38vD97Y9k0QSSS3aKiNwGYkGx2ghuAgpKwDoATxva35v48o2paMspbNqaUTcgsN4sOZ2Q3ok5dVAm76C3PaLPrs36K1SuO3dvdm7928RNLCLA6auC7O5DOOBGuohroHG0XXBpiSNOylxrc7QG0a+vOH3v6WAxzEnzU3LA6lWwC3jFAwnES6Qpbi7HYT5r9xI5qizyKmxbKHzOdbM7A7NEvzeNEZaISiO6KeCDlUSolzlcCWCwSk5mDsEptflZxP+ITJgzMpk5gdAHB7QuLBLENwibBahCFImKzFSnKySz6kElmKgWuXYKVsaJcXq0FSjlTq+ZKs1mfUMzajmBa8MJWwOegAfCJZQsTta3m6C3rOmkIq1DFhmLbMrMWLgvyLHgrjBa57kC5VqwJuSNpOg08GtECnFykBx3nRKrMASQN3AWvE5T3RaMHVgwSzHVx36btsLsVpScgSSkkgXdm2+rbv1h/IUQMpKRnOjhrAuLux0PB+6F1XIKVJKh2RMD8O1dhyv3cYVhXYKFAy2NgpwQ7hgFJVzs3hHP6OhWXCAXB0Edf6PYN8aloV2kglwz2ZTPxs/fC7pfSy6CvRNlpBC0kFPEaGJThY8Z1o5JUSlhSgQXBL83vHkOMUxArnzVEAFUxam3Oolo8heKO5stuGSCpEpI1UlADcQkfnHTen1GlEwTGDq9eyEXuYy5akhKlZZik0+SxulLrWkHY5SnmyYg90PD62fOWPgFShMOVirPke3lWcAOSDttEp70Vx62IKzpkkWCe8kJHiogQlqMelzPKGUb7EcHKSQPGHaOjNKmmqJKloTXCwExkFgUnJKUo5RmTmALl8yb3aKynDR1/wwlykqUASkGUkIGrpNrpYMBch9XMLxRTnK9F46Ez+1lBMXDHJhSiKZ0DwgSp5EuciegJcZXdF2CS4+fpu4Rdukvktw/rGXIqZrxu0cf6SzSpdzAtNOlygFKuToB6mEH47SkrLXiPo3h9MJqZletaZdiEpRMOdJ3lIJSjjqeAZ7Y1ojldM8ndNDLDBCU8CQD4D84DV0uzm4bj/OLh0/xilmy0S8Nm04kqQUTJaUpTcKQtClJUAo+SRmFw19Xjn8qRJTmClZlZQAJYzKK3JJGUsABa5vuivFGZSYcasLjQy2jKHo9VNmSlKBuXctySLGGCsOqQwVLlNtIWbDbYwkkvTKK36FS0wNMTDKqkZSYAmwYs5oBmiJaKSVWAeMMtzBSaopskXI8BvO6KNklEeYMtKQmUfKDnndy3Ib90LlS1e95GrMr764Fwmevr5alDz0+khJ9BMWBEse8qfflV99cRzP8A1tj41UyuVMggPtgWoqQx7/rceENcSmJKCnhFfr5TKB3t/OJ/HdrZXKM6LEFgBCO83vzb93hiiSrMCWPMsHJJ2bHJtAuHyEjtHY4L+kcy8OaagUoKUbA9kMQHJ8kFyN4c8LM9tMpy9E4wiR5Espy7AuXZ9lvSeyNsCrSxDFQax1cEFg7c9n5wHiOIS0rmOoghsqEnMEqBZSQfJUhnYubANAUjFsqhmQoS1HfsOqkFgxBc2t4BjFt+gSpeyw0kxm1e20ng76h2Fv4t94smHzZpRMZIKUpdRCXbs6MLJUWDA6lopk+mWBmSUqSe1mGt3B0Nh2R3AwywitWElOdSUTGdAUpjlv2htIchzwi0UyMpItWF4gAhy4AKhmcMwsUuwIUAzDS/mvEU6sQTlSVizEeTrsIAe4COFw7ENDCukfFpa87lRK7lV1dp1O7KY5ms9vK31mSt3U5J87KPO2jh5LDlFJX0JGuxlKqyQpEkEBQZRUztoXOg2M35R7Nw5SChTlYUk2Zw6VAk66soa7OUBdZMltN6tOUKAyzF5FEHaCAWYql9ohlOeLA4n0pnKnyjLAlIRqkgnMoghSl5UusZWAUxF34QrSq2UvdIcy56RcAM9yGsHIJY6/lG655CFpdKnJILve99bm6tYSmumzUFS6d0F1LWOyClx2gCkFnJBYuzWFolqFqllMskl0KDnXMm5ctcqCn5pO+yRi07T0c5Jra2X3oX26latQEBV9WUkgfnFG90acff4cuGt3xfOgczKZqjtTLT3XV/+jFF90inbEEKFwpobJ+pKPZUsRlDrpnz1esxkF4uj4xO+kX94xkdo46d7mFM86Uv/t0+fvKEoH3z4RaKmWFu8Ifcr1I2qpUt3dW/rhzJWyik6iMOftG74yTTFNZ0VRMLrQlbvqAfTEuGdDpEtQUmUgZduUP3HYIsdNMveI8Rndlhp4RLmy/AGpRmmP5qRlTwA/qYX9IptjDSQMiWOrX5m7RUek9c3jE5bLRVCKbT5lReuj6nkiWrzQw4jZ3j1RQqWodXfF3whTJDRSLaJTipEOLdFpUy6paVdwhTL6LJTolKRwtF0NQMsLKueBBcmBQFwpUy0tCPFZoAMF4jX6xVcSr3gLYWqFmIrcwqmCC563gdSYvEzyB9C5j2lmu9me/Pd6I9Uj2RNJkPsh5MSIZgcnNPQG87N9UFXrAhyjBZk3DpC0KAASr764H6LUzzlL+SkJ71H2JPjFu6OyXwmVxTM/EmR0o8oC8qmc2OBm7rfi0K69PaQH0Ux7osaF5SUmK5XS8i+SrcRbxjJ8eUpSdmjIkkMVWSi5Z1XuASMpG3UFgw398WihpiZDzLkuWy2Jc5wLbeyTFTp6mzFI0LjeHDhPySNQd4EWTD8RErOqajrUeaTqkzHEozAWG1s2hIj1MaMOR2QVs5C5kpBTKftgkpScwsAkbttw7PpawtTSoMrqOsMtDHKJgSVJZblChvBKgCljZr2g6omSJjJQlOTJkIUlIbynUVJupYBZwXOUXF4GXSpnKyJYJ22JcllHM/nEXYFrb4q9kVo1NEpNJICViZ1iVEFPmkAZ5ZS2qewxLvmDWgaoGTKEhgVEgtvLbDoGHhByJCBPlIQtSRKR2ixsQFaJLgkhnHHfoBMzTpkpGpdKBfUksnXeCm3CEGRcK2oV1VINnVDLYBrqJTxsQXue1A+GEGahFx2uz4ApOVrpcpUeAY6Qbj2EFEtCsyVKlJyzMqnZyAyW3XgOdLbrEEE5m0F0lNguwuGWoW+UYo9g6QyosGE4jMF9VJIVL6x1DtEy5YIU/ZQssnNcgjUXhlUJIKwSErTm1Ns1soZOwqLP3XhBJTUye1LXLKQGyTFZs1wQEMewVAAsVHZ2QRBMrpSgyhmkSLhigBSGIAZwkgkg5d1xbfDKSWhOLl0az8QWuUpKkLMtby3CHGY6AkOC4a+4KswJgUz0qCcwY8dQSCk9/a9MS1OMGcoSwMqQCtRYkpyuSok3cgN43iKbQhJzHUgNpocxJJa+ohLvY9UWno8ctNMPzQO5JEUarn++KxAVcpMXPA+1TVCAe2kBYG8AMpu9vGKN0bQVVmY7zE5+gx9guOJ+Mz/pZn3jHse4+fjU/6aZ99UeQLDR0HoDWdVNpVHRSESzyWhIH+7Ie6Ld0gpzLnONFX9v74xQcMR8BKbXq5d+OQMY6PjkzrqaVO+UkK7yHPpcd0ZcyuJq+O6lX2BSKjjG02XmDd5+bt9nNQhdSzd8e4rjCaeSpSkqUFlKSU6oDkhWXbfKGcRjRuf8GWJJypdw6nJ267o5tj61KVBdb0q7PZL7HGlu7+cU2vxsqUQEqVvI0/nBStjXQdRTSJgB7v3tjo2GK7AvHJpVYc6DtBB9voeOpYTVBUpJT++cUaJXbGc2oYCE9bUwTOmeiE+IzbQg1ibFaqKzVTnMM8UqHeEizFYolORjxqs2j1MRzTaLJEWyNUl2fY579kSy52Rw8aTkmzQ26OYd19Qlx2UdtXd5IPNTdwMDtndIs2AYcZcpIUGUo51cCWYHiEsObxYOiCP7rp/mL/ABJkQJl3HOJ+iamwun+av8SZFq0Zr3Zz7EaVp6hxJhViNJ2muc2gAe53DaXEWLFGE1Z1hbUKLhQsUqCkncRo/CPHx5eGT+HpOHKKElJNyghTDY+tnFido/OGUmSNCQQARcPbTLxctv8ARAMiS4Ls/Ljf98Yc0hl5VZ1MSLZUvezggqGwWVse9o9qORJHnyxtskqwqaUqdAWRlLy0pDAdkBKDsSyWPmgaNGSkhKhmYhIzE37ZF3t5JObQWZL2j013ZukAHkpRJAcl7nTQN6IXzZxWWuAdhsB+QsR6IpzTJuDXZtUzCp0pLBySU3exNyNSyjw1ifAqQKqELOktlMdDM8pLDhY7r8IGEkISVi4QoaMzto213A4t3Q96DhKlqVM1JciwGrqCdjs/JoKVsVukMwhYYAh0Sw4Ccrm+a5vfIA+l+IaTC8R6xICgMyASm12tml7yFJAUH2p2OYbSgVTiohuyQGcA3QpIA11KbxW1Aypykjs5VKDXsHtw2+iHcaApWMFKTmBSEjLZXeLEXd0lVi+liXvG02gTMPaTlJPmgJdIyOpmFwkFjsZnIeIsuYAgOPUQApVtoANybF2GliFTUfN9DjcCH3O/Boa17EprojXQoSS176sE6FiEjUJOjFydYEnTAVZU6BgPAiw2bI8rcRQ7AkAlht4agX1eBqXyteb7htgNrpDJe2XToPgyloqZ+wIMtPFRAKu4Bh/7cI570NnZpqidQ783Lx3rorQdTQyktdSM6vnL7R9YEcA6Lp+O1IFgJq7bhnVaIvbGQPjp+NT/AKWZ94x7HuPq+NT/AKaZ99UZACXjC0fASvopf3Exc8NXnw5SdspZHce0PSuKlhKPgJP0Uv7iYs3RoOmol/Kl5hzST+sRGSuLKwdSTFUqdpE00CYClQcMxB3Qr6xix3tBddiqJCQNVqGZuGofjraMKR6dizH+iqCjMmxOjbW3trFWVgSkg203RaqbplLWQFp8nQpOzcx1iPEel8khTSyd5sPQBBSZzKfKwtlO3fFswOdkDbIWoxeUvXs8/wCUb+/UjQ2hnZMsFTU2hDiNRYxgxC2sLa6ogJBbFNWtzArRJMVeIzFUQltmqoHnq7+ETqMQS1OSe6KIRjHDcCn1KQqWkZHKcylJABDO48rbsEXvAsDTTS8oOZSi61MznYBuSBoOJO2M6H02Wjl2Z8yvrLUR6G8Ic9XDpUSlJsgSi45iNOi6Xwun+av8SZBSJdxzEBdFJrYbT7eyv8WZDoQpleGUp9XML5hhj0jtOU3OFYTHgyjxk7PVTtWDSCErWFh0q1bUbj633wXU0JBdJLbLkl7AgHlfugLEJmVj6eWr8/yiahxdTEcBlB7IuQ7Es9rjZHoYZNrZHJrZpOmKl5lbjtDD5WXfx/rA6qtWma/e4233iz2ieoEyYSFMATcEgBJ0cC5B/LbES5TBlBizcdodmtG2OjLJ2ZTzAtakJcpAfbt2sXdQBOu+HVAyJoYkABrNuLKDct38q5R0y0KJQTmJ4uTuIZwfzAh5S42hOVExSUZmGZJIybCVBi6djFtp5sssboR4W+i9UdV2pM0OAUsWHnJYlvBJ74V1tIpSlLe5JsHfmDsuQGO2JkziEIyDrnzFPVscwOVyCCxbJs/KFtZUVKFdqUJZU4uq40uLWIt5u4OGtR5k9CLC0HUq2CspYKOQubmwYjc+Qk8TwePatYDg3LWJJttuDbW7EN2oGlzytQAypLjQFWw2AcF9pOxoinKdGYv2g/iNw7x3bIIoGueSXcFnGmh0I4kXhn0doDPny5fy1BJ+aT2j9UGFlOUrSAHzKN76EbG26R0L3NMJCqhU9jllJCUEjzlBj3hIPJ470BnTsoZhYaRwaVhiJGL1ktFwV5hwKhmUPEmO85o4ZjFWlGM1ZOwoP+xLwIoDKnj3+an/AEsz7yoyFmM4uFVE5Q86Ys+KiYyFsajq+EJ+Lyfopf3Ew96OTclTLJ0U6DyUGH+7LCfCE/F5P0Uv7iYNSGuLEXB3EXB8YmOLMep+rnrSR5x9ZhNX9HjPAUJq0gW81R8SPW/oi39NJYmCXUJHlhlcFDUd3sipnOzIJHe0Yn+Mj0YStJi4dEGzfGFpPFALsSA7EQsqei9RmCXlkFTAgsNvaObRLJN4YVU+rRfyh+/GFy8YqNoSdlwfbD8kw7IKjoxNSQOsQVHQJLjxyxi8JmyvLWkcNT4bI3Vis/ZlTxSGPjq3fAq5qie1HaFDZM20RVM14hCzEcxcCgWaLMRkxilxotcOiTNZp8TaNWyjl+UbSkvc90bql5mG8geJb84dMVo65g9Jkp5KPkykA88of0vBeSCFy2JG63haPMkVM5AhFxzEJ+igfDpHJf4kyLAhFxzEVvour4hI5L/EmQ0QMrXSxLTBxDQj6214sHSqVmDjVMUydV21jzM+F8zdhncSasWCn1c40phe/dtty4G8Cqnuk32QXQT8yA7OLcX3iGgnBDt2TVMwlIJJ4FvD0DZGslSlFjcC7enlG9XUEJF3SxcdzP8Az5RDSi43a3466bLR6GOmjFkuLC6ZwNbg6XtyO2/rhhUYLKqBmUk9Y11BTFRzbBvZu8xDS1CF3YE2uzD+EQ9otQwsL2LF+JewuQBrfWLeNEXkftEPR3D5lIgZVKS5zeU+oD2uAdhsHa72bytnBRJN2Lk6tvcnXZFjTT5Uq+DStnAKipJHMAkKfc50u0AT5LN2MrFyNbPlJfbc8dIMcTXuznlT6QvloysXY6v6QFDxNtd5jWYM6iCd5cPqdBfaXdnYa8IIqqsFISyRkJ2AeJ4H0REE5T2gG1L2uoW9Y8I6qBZrT0ilTUhLu7JY6u6Ujm5EdywLCU0shEpPmh1H5SzdSvH0ARy7oPQ56tMwjsSwV/8AsWCBfYNe6OmGvjuNi2NDMj5891ImRilQR/zZaFegpP3Y7TXY8mWgqOiQ5j5/x/pD/wAWxJwMgIEtA3pBJc+JgSVBTKjNol5jzMeRcMaoAipnJ+TNWPBREeQnFDWzp2Dp+LyPoZX3EwaEwPgyfi0j6GV9xMHBETHMQxSqWvyVf7VaZhw2Hhyit11IZSyNmz+sWUIj1WFdf2HYgKIJ4B23iJZIXtFsWTjplfp5iSLx5UUMpWoH75QpxaVOplELQph5wDg/+yXHjC49JLbYy0bbsa1+FyQNL8IrtZSpTpHlRjr74WVFeVQyQrMmzQIEVNjxa4hK90OTZuVx5KQVHh643l073V4QWhEEWiMiPafy0fPR94RsoRDM4W/LjBj2BndJibnmfXGhTA+BYoKqnlzhqodofJWLTE9yvQRvg4ojQZSJCbjmPXEPQPowifhdOrMUqKV8Q/WzNkFoRccxBvuXK/uqm5L/ABZkLKfDZ1WVPpF7ndSMxlpE0fwkA/VV7Y4xjGFzZKyJsqbLY3zoUn0kNH1+DGk+UlaSlaUqSbEKAII4gwjnGXY0W4nxn1yYLpgWzJ0b0jR+9o+i8f8Accw+pByShTzNipdg/FHkkeEc3rvciqqbOAqXNQxIKTlNh8hWri1jEss4QVtl4Sc3RUlzULVL6wsgtnOXMyT5ZYeUBctY+iJcY6PmRMCBME8TEhSJkpOdCk9pyC4IUkpIII3mFyEnwO3dd+XDvg6lWoHstezEb2uNxcNZoZSaV+hnFMPwvouqbKTNlqSpgHAUM17hrEBsxfgkw/wjBJipalIUFJtmKXXYDtNYOWAO85W2wkZUtIMt5ai4cKcKBBDFy4cKUNWLwwwutWkgkabiHZiDmYgq8rUkltp2MpprUt/07jT3HRYcMwGrXSLmdiW6VKljrAsqyKBSrKpsoUrUvYg2AIaGbg89MlSs8smW0vKguo3LhClAMQFXuCRlG4RtSTqgoSUFKQNGCu0CQXWCSH0sNS6jeIp9VNKldpkEEKT2CCXBLkgntEOQ7XawtFYyf2ScY/X/AASijIQkqZRUBoc1i1zuF29kFzEXBO0vz1Om3SCDOKyStgA4sNNpyJDB78oN6OYQaqehN8uqjuRtPPXxEaEZWQUeMTKd0olTVOxKkoJBtYBtdYtmCe+6gf4E1AO2YOrH+6/oi8yJUuWAEIAYMN9rRuqrO6O5/QPHYil9DAtBTPWSFBiE2sdmbXwgnCujFFSJy09PKQ23KCrmVKdRPfDJCgYj6i8I232MopHBulSvj1V/5E376oyPOlQ+PVX/AJE38RUZC0MdCwRPxaR9DK/DTBwTAuBp+LSPoZX4aIOCIUJoEQZhQaaOSvumIMsFYcGmo5/kYV9BXZXscX1iS2oLH9/vSKFjigB2kJzDW2vePHvi7Vi8s1Y2P+/3whDj2GiYDGRM3uJzubXgmyQOERGYo6CGs3Csh0eNurAhrBQrl0hOtoIRIA0goiPINg4mmSNox7Rqoxx1HhMRTIlIjRYtBTEY66EdKPek8pmH4CaQF/wK0TN5DRX8N/NEdfy/v96x8+qTeLt0H6d9SE09Ur4IdmXNP/K3JXvl7j5vzfJtGRCUTpqEXHMeuJvcvQ+FU3Jf4syNJSLjmP2N4ib3LP8A+VTcl/izIE4qaomWZozPErR4pEZngktxY1kKiIgmSATpEk4NAqq4DUiPNzy4uploRb3E4f7q3RH3pUddLT8DOUSG81flKRyPlDv3RUKVBzOASEh+R0A7rmPo7HKSRWSFyJpBSsNZnSdUqTxBYxwrFcDmUU4yZurulSPJmIPnJKgzhmY3BtxjZ8XOpLjZVp+wimmFaClQJBs+4cB4QVIwlBSoqBBCS1toGxtLgnvgSnqUoa6lJ2hSZb3bySBY63i30dWiYerS5lqG8I7f8QSEpbKGd7+mLzgn6HUmBS8JDgEklrvmbi4GukHTKcplqKCUiWCoFOVLnRJJIbysrd++MmiUkusJzOQQplkNs7R02uOMAz5KM4SjIpSsuVKRmvcHMBZ7DS9w2sNihRPLKxeT1hKrh1FgC7sQnYHU+X0x1HoZgRppDrHwsxiofIT5qDx1J4nhA/RHoemQBMmpBm+aP+0L2GzNfXZoNsWxMp43XqjFW7ImPKNkyHgoU8SANAOsHl0kSdU0S5owqtAs4+delX+eqvp5v31R5G3Sn/PVX08376o8jrOL5guMU4ppAM+QCJMoEGbLBByJcEFWsHDG6f8A1FP9tL/VGRkKcSysWp1f9TTDiZ0r9UNKLGqNH/U05O8zpXo7VhGRkJJWUWlZQ8axWR1y2nSSMx0mINueaAlYtJI/xZX2iPbGRkS8SNHmf0K6qokk/wCJK+uj2wrqeq2TJf10+2MjIPiQPK/oBmTUDz0fWT7YhNSj5SPrD2x7GQVjQPK/o098J+Wn6w9sepqE/LR9Ye2MjIPjQPIzDPR8tP1h7Y0XPR8pP1h7YyMjvGgPI2RGan5SfrD2x4taWLKS7W7Q9sZGR3BA5lswzpsmmSiVJqpplo6sI6yWghPbmCYVEpKupCUSlBKe18KoAA+R033NukdMjDKdKqiQkgLsqbLSQ8yYQ4UoEWIjIyLJWRLMnpZS/wCppvt5X6o3/tXSf6qm+2lfqjIyOo4XV3SWnVpVU320r9UUbE8XlhRHviUobGmoPqVGRkYvkfFhlW9GrDmcOgFOLyn/AMaV9oj2xrMxCQsZVzJCku7KmILHeL2PERkZGJf+dFbUmav8t/SAJ8ilIZM1CdzTUEDlmNvGPaWjlKICamSG2qmoSO/tRkZGvHglF/u2RnmTX6odUPRySSc1dRhJ/wDlQo8bFQG2LPhGHUFOcyaynUvTMqbKtwSArs+uMjI2qKRjlNsfyMeoxrV0x/8Aul/qggdKKP8A1VN9tL/VGRkOIe/2ppP9VTfbS/1Rn9qqT/VU320v9UZGQDhH0v6YS0SHpqmUV5g/VKkzV5QFKZKFKa6glLnQLJtqKcOmFapmq2DzEdoUkslXWESFstBKZfUpzqUQwUpr+RGRkccU7G66WamcVzEKUZqypSFpyqOYuUOfJJuOEZGRkccf/9k="/>
          <p:cNvSpPr>
            <a:spLocks noChangeAspect="1" noChangeArrowheads="1"/>
          </p:cNvSpPr>
          <p:nvPr/>
        </p:nvSpPr>
        <p:spPr bwMode="auto">
          <a:xfrm>
            <a:off x="77788" y="-871538"/>
            <a:ext cx="2609850" cy="1752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g;base64,/9j/4AAQSkZJRgABAQAAAQABAAD/2wCEAAkGBhQSERUUEhQUFBUVGBoXGBgXGBgXHRgYGhwXGBYXFRgXHSYfGBkjGhUUHy8gIycpLCwsFR4xNTAqNSYrLCkBCQoKDgwOGg8PGikcHBwsKSwsKSksKSkpKSwpKSkpKSwsKSksKSkpLCkpKSksLCkpKSwpKSkpKSkpLCwsLCksKf/AABEIALgBEgMBIgACEQEDEQH/xAAcAAACAgMBAQAAAAAAAAAAAAAEBQMGAAIHAQj/xABMEAABAgQDBAUFDgMGBgMBAAABAhEAAwQhBRIxQVFhcQYTIoGRMkKhsdEHFCMkUnJzkpOys8HS8GLh8RYlMzRUohVDRFN0gmODwjX/xAAZAQADAQEBAAAAAAAAAAAAAAABAgMEAAX/xAAmEQACAgICAgIDAAMBAAAAAAAAAQIRAyESMRNBBFEiMmEUI6EF/9oADAMBAAIRAxEAPwDnMinTkT2U+SNg3CJPeyfkp+qI3p09hPzU+oRuUwDiD3sn5Kfqj2R571T8lP1RBDQww7BTMGY9lPJyeAGzvgN0FKxOaZPyU+AgunwJa7pk23lIA7iYu+GdGAlmQOZurxP5CGpwtr6xN5EWjhb7Odp6Kr2plC7eaW4lhaJP7J8ZXcnf3RfzQ8P5+EamhO4QnkH8Jz5XRfd1R5JPpdNoim9HSPMT9X+XOL//AMK1sPBv698BVFIRr6nt+xBWUDxUUhOCuSMqARsIb8rxqrBj8hB5ZTFnqKUKd9eFh3jb/SASkp0Jbme5+/1w6nYjhRX10IGqAOaR7I197J+Sn6o9kPxUsGI2+I32s3OIl0ySLpAe4KX8Bv42h7EcRL72T8lP1R7Iz3sn5KfqiDZ9MU8R3ekbIiywRAcUyfkp+qPZHVegOFyFYdSqVJkqUUqcqlIUT216khzHMgmOre54P7tpfmK/EmRwUMpuC09/i9P9jL/TARwmQ/8AgSPspf6YdThAapZtzhkgNiqpwuSkg9RJ+yl/pg1eF06k5kyKf7KX+mI66cADmLDjFFrekM+YhSZRCEB8xcOw3qNg+4XiP6ydla5LRYa/EKVFlSKYHQgSpT93ZhJiHSiQgfB0VO/8aJfqSPzioqSpyolgRckjTWz7YKwyqJVlBWUXZgN1ySxA23sdIstiONDCZjaioDqaQZr2ky7es+iJ6fE8obqadVv+wi+yzh4MXgy0JK0y0JQAVN1ocBnJUtsp8nR9XhbTYwgsVBSX+aRwGawJ0tBTT6YGq7QQjHUpL+9aZTMSOrS4fgQ0OsP6XUpbrKOQ3ykypZ8QpAvFUxKa6M6UsgqIBcAve5TltYaX9TgSFuQQ77cobnbbo+kEU7LhKqCeHlyaZR1y9VKBbkUwyGGUv+mpvsZX6Y4qFBJBcJUNHGXk24+EPMH6RzAwUtUxtiixbgrfz3QKOo6zKwWlItTU32Mr9Me/8Dpnb3tTfYSv0wJ0axaXOR8GouNUGyk8xu4w/ky3vHNWchfMwOlCf8tTP9DK/TCLE+gEmdPp50uRJT1ZIWOrQkKSRZ0gMWIGu+LVMR2oKlIaJvRVbPn7pNQS01tSEolgCfNAAQkAALUwAbSMifpV/nqr6eb99UZHAoQUqewj5qfUIkyxlKnsI+an1CHnRbADV1KZeiB25h3ITc95skfOgsVKwno30V6xImzLJ80bCPlF9m4DnpFxpcMQBZIttaGtQhJOVIASLAAMABoBwFhG8unEYpzcmehCCigQ0+6Nk00HpkRIqniaKCz3tEapTf0hmqVA01EcwgM2XC2pSNrH1fyhnPW0LZyn1jjmLKimSYT1dNb1+07/AOcOKtcKaqbFIuiUopiWpQxId+V/6X/pEKKhSQ2YsdQC42HTW2/n371l9w/f70hfOWAbuxv/AE/nGpbMctBVRMcAgu5IGnAkbdhgeXNCn37oCmTS2p5afvTWNF1DHMNdfaOLw5MahN46l7nw/u2l+Yr8SZHMJZBAI0LEcjHSOgtUE4dTBx/hl+B6yZ/KOCizlcLMXxZMlI0KleSn1k8InM1/a8chx7Hlzpqi9nIHzQbB90dKTSpHRjbGmMdIVTnvYPmVsB2hO/8ArFfm9YsjL2QGGUHKSdLNz4C93iJU8MAOT+wbLn9tGLzIsU3UnbxYhxyv+xAjFjykkErwWWnMtTkC4JVsHffZxLxHTY8UulKSwFkuRc6FtEhruY3oqeWcoyDOT5RLC/cMunHXSGNFhCAsL7CfnkKA4nMkhxbYRwi9URu+xdMq5i05StpZNzmOU380ecAXuEsN8FTKGWoACYlTC7NpvyksO5uUMZsoklpiS5BJSlT2BSHUSCpnd7HYYklYU4uQdWOzY1ncXA9O8QVEDZtRS0JCQC2wW0/ZJg2RQobyU91uJO68CKowk9hWZn8pgGG420bUm7Fm0jeRNWpWRLlTHQMmzZrq2v37YcUgxpgm4zM+vaax09EV2mnKBzBLJvp3vY+rhFwGGzF+WNDbtJDk2sx7Xi0Ey8LlyqdYIzTC2Q3ATvdu83sWELPQ+Ncr/gqwzGcrKBUkpIGZinKeY0G9ntvjqnRHpcKhIlzWTN0DaL27LBTDkdRHJpMhIUrO6BlU2XRyPJUdWDWDa7YymrVSlpMtV0kMOR1B2EWIhWgWd+KXMZOmhIJiv4P0lM6SiYR2iGUNyhZXp9cFicpV1PwEI1YydHEelKnrqr6eb99UZHnSc/Han6eb99UZHUjrYDSJ+DR81PqEdN9zeh6ulnz9DMWEJP8AAhn8VLP1RHNqRPwaPmJ+6I7HgcvqsMpxtUnNucrUpb+CheIZH+JXErkjyVrBcoQvSv8Af5wwpEkxiPRCExsURt1cbBPCCdRAtEBVEMJohdVwGET1S4XTlQZVrhbOXaOQGLaye0Ja2ohpWrhBWrvFEiMmCzpzwvnL9G0c/XE00tAc0DWNEDPMhnLNx+935RDmjaZGqTFSA6wVby2+Spu43HrMWXA5FbMpJHUSkhISoBTtmGddz3uO6Kv0d88cU+N/5R1zoBNCcMpt+RX4kyA4qXYYyceilYoMQkIKpygEnslje9rRVZ0zMkBIDuyQNTvPiQIuXuk4uVAIToFAnnHPguxII1A8HfudvCJRpy16LNtR37HEiVLRLXmUVTj5ISxSi4crOiiQVAAO0QCaVG503knXg7v3wJIY6nZu9EFU+vLnf2NGq0jPxsKlJLh77bOfGGdLRE6JA4EflEFKoJZrafv0Q2oZm/u47+OweMMmDoMoMDzeUvUeaDY3ZntDVPRdOgmKu7WBbVhYtsjWgJUzN6NgJ2abzFlw+WgJIU4ba20tflqOLxZIm5Cen6FTCcwmIIF2UFDssWKmNgbjV4Np8FUiWUGcW1yJKiHcMpIdgVByC21odSZgSexcE3e9iBbeoljvsBvEAKUoEZSoFj5zgklR02HY41I8eoWxfNoL/wCJpfsoCdpYFyobE6Dzb3cwFics5QSLgEaNpbQ98FVCmvstpu3hjx04mBKqo6wBBL7rnZdx4h45hTFExQHlJSQ7soWvuYgg2F3EL6qiTfICCPNNyk2s51Qd5uNri8NJrAgiwN2Ld45+wQHMQLHaDcjfb26cImyiL50SqUKDbMqDzUEpC34vryixpLn1RzXAMYEhRUoskAk8AdvcQPrQ1le6JIJdMxJfjE20lQacnZR+lSfj1V9PN++qMhZj+MhdVPWG7U6YrxWoxkLaGoJpB8Eg/wACfuiO0VEkoo6ZPyZSPEpSI43SoeUjjLT90R0L3QekkxK00tOcvVpSFKs5IHmubDS7bYhlVori1KxrKQ5EOKYARx2Xi9ZJVmzrvvZvA215G8Gy/dBqUkZyNdFpDHkpLN+9YzOJsU/s684jSYsaCK3gXSLr0hTEPsOz284Z1NTlveEboohipQZzCqtWC94q3Sbpr1IITc8/yiiz+mtRMV2VEDgAG/OGSsVyo6TWJABJt+9nGEtasDcOdvXFMKqiZchavS21gBpqfGIplLMA7WZ937FodQJObHtau1oQVZvAyayZLLEONzH/AGlrd5aN5s0KD3hqoVysGmiA5msErgeamKRJSBFi8eJEbTBHiBFiDHnRxFln+JI9BP5x0botUZcKpzuQr8SZFA6NSvgyd6z6GHth1Lxnq8LkIBuUqH+9cJkdRbGxq5CDpTX5jr5z89YQSZWZJckAC22zgq52cwXVKzKS+ma/75xopGUWH72RnwfitmnKrZtQrzPcXe3o5DR++DBpa+38vD97Y9k0QSSS3aKiNwGYkGx2ghuAgpKwDoATxva35v48o2paMspbNqaUTcgsN4sOZ2Q3ok5dVAm76C3PaLPrs36K1SuO3dvdm7928RNLCLA6auC7O5DOOBGuohroHG0XXBpiSNOylxrc7QG0a+vOH3v6WAxzEnzU3LA6lWwC3jFAwnES6Qpbi7HYT5r9xI5qizyKmxbKHzOdbM7A7NEvzeNEZaISiO6KeCDlUSolzlcCWCwSk5mDsEptflZxP+ITJgzMpk5gdAHB7QuLBLENwibBahCFImKzFSnKySz6kElmKgWuXYKVsaJcXq0FSjlTq+ZKs1mfUMzajmBa8MJWwOegAfCJZQsTta3m6C3rOmkIq1DFhmLbMrMWLgvyLHgrjBa57kC5VqwJuSNpOg08GtECnFykBx3nRKrMASQN3AWvE5T3RaMHVgwSzHVx36btsLsVpScgSSkkgXdm2+rbv1h/IUQMpKRnOjhrAuLux0PB+6F1XIKVJKh2RMD8O1dhyv3cYVhXYKFAy2NgpwQ7hgFJVzs3hHP6OhWXCAXB0Edf6PYN8aloV2kglwz2ZTPxs/fC7pfSy6CvRNlpBC0kFPEaGJThY8Z1o5JUSlhSgQXBL83vHkOMUxArnzVEAFUxam3Oolo8heKO5stuGSCpEpI1UlADcQkfnHTen1GlEwTGDq9eyEXuYy5akhKlZZik0+SxulLrWkHY5SnmyYg90PD62fOWPgFShMOVirPke3lWcAOSDttEp70Vx62IKzpkkWCe8kJHiogQlqMelzPKGUb7EcHKSQPGHaOjNKmmqJKloTXCwExkFgUnJKUo5RmTmALl8yb3aKynDR1/wwlykqUASkGUkIGrpNrpYMBch9XMLxRTnK9F46Ez+1lBMXDHJhSiKZ0DwgSp5EuciegJcZXdF2CS4+fpu4Rdukvktw/rGXIqZrxu0cf6SzSpdzAtNOlygFKuToB6mEH47SkrLXiPo3h9MJqZletaZdiEpRMOdJ3lIJSjjqeAZ7Y1ojldM8ndNDLDBCU8CQD4D84DV0uzm4bj/OLh0/xilmy0S8Nm04kqQUTJaUpTcKQtClJUAo+SRmFw19Xjn8qRJTmClZlZQAJYzKK3JJGUsABa5vuivFGZSYcasLjQy2jKHo9VNmSlKBuXctySLGGCsOqQwVLlNtIWbDbYwkkvTKK36FS0wNMTDKqkZSYAmwYs5oBmiJaKSVWAeMMtzBSaopskXI8BvO6KNklEeYMtKQmUfKDnndy3Ib90LlS1e95GrMr764Fwmevr5alDz0+khJ9BMWBEse8qfflV99cRzP8A1tj41UyuVMggPtgWoqQx7/rceENcSmJKCnhFfr5TKB3t/OJ/HdrZXKM6LEFgBCO83vzb93hiiSrMCWPMsHJJ2bHJtAuHyEjtHY4L+kcy8OaagUoKUbA9kMQHJ8kFyN4c8LM9tMpy9E4wiR5Espy7AuXZ9lvSeyNsCrSxDFQax1cEFg7c9n5wHiOIS0rmOoghsqEnMEqBZSQfJUhnYubANAUjFsqhmQoS1HfsOqkFgxBc2t4BjFt+gSpeyw0kxm1e20ng76h2Fv4t94smHzZpRMZIKUpdRCXbs6MLJUWDA6lopk+mWBmSUqSe1mGt3B0Nh2R3AwywitWElOdSUTGdAUpjlv2htIchzwi0UyMpItWF4gAhy4AKhmcMwsUuwIUAzDS/mvEU6sQTlSVizEeTrsIAe4COFw7ENDCukfFpa87lRK7lV1dp1O7KY5ms9vK31mSt3U5J87KPO2jh5LDlFJX0JGuxlKqyQpEkEBQZRUztoXOg2M35R7Nw5SChTlYUk2Zw6VAk66soa7OUBdZMltN6tOUKAyzF5FEHaCAWYql9ohlOeLA4n0pnKnyjLAlIRqkgnMoghSl5UusZWAUxF34QrSq2UvdIcy56RcAM9yGsHIJY6/lG655CFpdKnJILve99bm6tYSmumzUFS6d0F1LWOyClx2gCkFnJBYuzWFolqFqllMskl0KDnXMm5ctcqCn5pO+yRi07T0c5Jra2X3oX26latQEBV9WUkgfnFG90acff4cuGt3xfOgczKZqjtTLT3XV/+jFF90inbEEKFwpobJ+pKPZUsRlDrpnz1esxkF4uj4xO+kX94xkdo46d7mFM86Uv/t0+fvKEoH3z4RaKmWFu8Ifcr1I2qpUt3dW/rhzJWyik6iMOftG74yTTFNZ0VRMLrQlbvqAfTEuGdDpEtQUmUgZduUP3HYIsdNMveI8Rndlhp4RLmy/AGpRmmP5qRlTwA/qYX9IptjDSQMiWOrX5m7RUek9c3jE5bLRVCKbT5lReuj6nkiWrzQw4jZ3j1RQqWodXfF3whTJDRSLaJTipEOLdFpUy6paVdwhTL6LJTolKRwtF0NQMsLKueBBcmBQFwpUy0tCPFZoAMF4jX6xVcSr3gLYWqFmIrcwqmCC563gdSYvEzyB9C5j2lmu9me/Pd6I9Uj2RNJkPsh5MSIZgcnNPQG87N9UFXrAhyjBZk3DpC0KAASr764H6LUzzlL+SkJ71H2JPjFu6OyXwmVxTM/EmR0o8oC8qmc2OBm7rfi0K69PaQH0Ux7osaF5SUmK5XS8i+SrcRbxjJ8eUpSdmjIkkMVWSi5Z1XuASMpG3UFgw398WihpiZDzLkuWy2Jc5wLbeyTFTp6mzFI0LjeHDhPySNQd4EWTD8RErOqajrUeaTqkzHEozAWG1s2hIj1MaMOR2QVs5C5kpBTKftgkpScwsAkbttw7PpawtTSoMrqOsMtDHKJgSVJZblChvBKgCljZr2g6omSJjJQlOTJkIUlIbynUVJupYBZwXOUXF4GXSpnKyJYJ22JcllHM/nEXYFrb4q9kVo1NEpNJICViZ1iVEFPmkAZ5ZS2qewxLvmDWgaoGTKEhgVEgtvLbDoGHhByJCBPlIQtSRKR2ixsQFaJLgkhnHHfoBMzTpkpGpdKBfUksnXeCm3CEGRcK2oV1VINnVDLYBrqJTxsQXue1A+GEGahFx2uz4ApOVrpcpUeAY6Qbj2EFEtCsyVKlJyzMqnZyAyW3XgOdLbrEEE5m0F0lNguwuGWoW+UYo9g6QyosGE4jMF9VJIVL6x1DtEy5YIU/ZQssnNcgjUXhlUJIKwSErTm1Ns1soZOwqLP3XhBJTUye1LXLKQGyTFZs1wQEMewVAAsVHZ2QRBMrpSgyhmkSLhigBSGIAZwkgkg5d1xbfDKSWhOLl0az8QWuUpKkLMtby3CHGY6AkOC4a+4KswJgUz0qCcwY8dQSCk9/a9MS1OMGcoSwMqQCtRYkpyuSok3cgN43iKbQhJzHUgNpocxJJa+ohLvY9UWno8ctNMPzQO5JEUarn++KxAVcpMXPA+1TVCAe2kBYG8AMpu9vGKN0bQVVmY7zE5+gx9guOJ+Mz/pZn3jHse4+fjU/6aZ99UeQLDR0HoDWdVNpVHRSESzyWhIH+7Ie6Ld0gpzLnONFX9v74xQcMR8BKbXq5d+OQMY6PjkzrqaVO+UkK7yHPpcd0ZcyuJq+O6lX2BSKjjG02XmDd5+bt9nNQhdSzd8e4rjCaeSpSkqUFlKSU6oDkhWXbfKGcRjRuf8GWJJypdw6nJ267o5tj61KVBdb0q7PZL7HGlu7+cU2vxsqUQEqVvI0/nBStjXQdRTSJgB7v3tjo2GK7AvHJpVYc6DtBB9voeOpYTVBUpJT++cUaJXbGc2oYCE9bUwTOmeiE+IzbQg1ibFaqKzVTnMM8UqHeEizFYolORjxqs2j1MRzTaLJEWyNUl2fY579kSy52Rw8aTkmzQ26OYd19Qlx2UdtXd5IPNTdwMDtndIs2AYcZcpIUGUo51cCWYHiEsObxYOiCP7rp/mL/ABJkQJl3HOJ+iamwun+av8SZFq0Zr3Zz7EaVp6hxJhViNJ2muc2gAe53DaXEWLFGE1Z1hbUKLhQsUqCkncRo/CPHx5eGT+HpOHKKElJNyghTDY+tnFido/OGUmSNCQQARcPbTLxctv8ARAMiS4Ls/Ljf98Yc0hl5VZ1MSLZUvezggqGwWVse9o9qORJHnyxtskqwqaUqdAWRlLy0pDAdkBKDsSyWPmgaNGSkhKhmYhIzE37ZF3t5JObQWZL2j013ZukAHkpRJAcl7nTQN6IXzZxWWuAdhsB+QsR6IpzTJuDXZtUzCp0pLBySU3exNyNSyjw1ifAqQKqELOktlMdDM8pLDhY7r8IGEkISVi4QoaMzto213A4t3Q96DhKlqVM1JciwGrqCdjs/JoKVsVukMwhYYAh0Sw4Ccrm+a5vfIA+l+IaTC8R6xICgMyASm12tml7yFJAUH2p2OYbSgVTiohuyQGcA3QpIA11KbxW1Aypykjs5VKDXsHtw2+iHcaApWMFKTmBSEjLZXeLEXd0lVi+liXvG02gTMPaTlJPmgJdIyOpmFwkFjsZnIeIsuYAgOPUQApVtoANybF2GliFTUfN9DjcCH3O/Boa17EprojXQoSS176sE6FiEjUJOjFydYEnTAVZU6BgPAiw2bI8rcRQ7AkAlht4agX1eBqXyteb7htgNrpDJe2XToPgyloqZ+wIMtPFRAKu4Bh/7cI570NnZpqidQ783Lx3rorQdTQyktdSM6vnL7R9YEcA6Lp+O1IFgJq7bhnVaIvbGQPjp+NT/AKWZ94x7HuPq+NT/AKaZ99UZACXjC0fASvopf3Exc8NXnw5SdspZHce0PSuKlhKPgJP0Uv7iYs3RoOmol/Kl5hzST+sRGSuLKwdSTFUqdpE00CYClQcMxB3Qr6xix3tBddiqJCQNVqGZuGofjraMKR6dizH+iqCjMmxOjbW3trFWVgSkg203RaqbplLWQFp8nQpOzcx1iPEel8khTSyd5sPQBBSZzKfKwtlO3fFswOdkDbIWoxeUvXs8/wCUb+/UjQ2hnZMsFTU2hDiNRYxgxC2sLa6ogJBbFNWtzArRJMVeIzFUQltmqoHnq7+ETqMQS1OSe6KIRjHDcCn1KQqWkZHKcylJABDO48rbsEXvAsDTTS8oOZSi61MznYBuSBoOJO2M6H02Wjl2Z8yvrLUR6G8Ic9XDpUSlJsgSi45iNOi6Xwun+av8SZBSJdxzEBdFJrYbT7eyv8WZDoQpleGUp9XML5hhj0jtOU3OFYTHgyjxk7PVTtWDSCErWFh0q1bUbj633wXU0JBdJLbLkl7AgHlfugLEJmVj6eWr8/yiahxdTEcBlB7IuQ7Es9rjZHoYZNrZHJrZpOmKl5lbjtDD5WXfx/rA6qtWma/e4233iz2ieoEyYSFMATcEgBJ0cC5B/LbES5TBlBizcdodmtG2OjLJ2ZTzAtakJcpAfbt2sXdQBOu+HVAyJoYkABrNuLKDct38q5R0y0KJQTmJ4uTuIZwfzAh5S42hOVExSUZmGZJIybCVBi6djFtp5sssboR4W+i9UdV2pM0OAUsWHnJYlvBJ74V1tIpSlLe5JsHfmDsuQGO2JkziEIyDrnzFPVscwOVyCCxbJs/KFtZUVKFdqUJZU4uq40uLWIt5u4OGtR5k9CLC0HUq2CspYKOQubmwYjc+Qk8TwePatYDg3LWJJttuDbW7EN2oGlzytQAypLjQFWw2AcF9pOxoinKdGYv2g/iNw7x3bIIoGueSXcFnGmh0I4kXhn0doDPny5fy1BJ+aT2j9UGFlOUrSAHzKN76EbG26R0L3NMJCqhU9jllJCUEjzlBj3hIPJ470BnTsoZhYaRwaVhiJGL1ktFwV5hwKhmUPEmO85o4ZjFWlGM1ZOwoP+xLwIoDKnj3+an/AEsz7yoyFmM4uFVE5Q86Ys+KiYyFsajq+EJ+Lyfopf3Ew96OTclTLJ0U6DyUGH+7LCfCE/F5P0Uv7iYNSGuLEXB3EXB8YmOLMep+rnrSR5x9ZhNX9HjPAUJq0gW81R8SPW/oi39NJYmCXUJHlhlcFDUd3sipnOzIJHe0Yn+Mj0YStJi4dEGzfGFpPFALsSA7EQsqei9RmCXlkFTAgsNvaObRLJN4YVU+rRfyh+/GFy8YqNoSdlwfbD8kw7IKjoxNSQOsQVHQJLjxyxi8JmyvLWkcNT4bI3Vis/ZlTxSGPjq3fAq5qie1HaFDZM20RVM14hCzEcxcCgWaLMRkxilxotcOiTNZp8TaNWyjl+UbSkvc90bql5mG8geJb84dMVo65g9Jkp5KPkykA88of0vBeSCFy2JG63haPMkVM5AhFxzEJ+igfDpHJf4kyLAhFxzEVvour4hI5L/EmQ0QMrXSxLTBxDQj6214sHSqVmDjVMUydV21jzM+F8zdhncSasWCn1c40phe/dtty4G8Cqnuk32QXQT8yA7OLcX3iGgnBDt2TVMwlIJJ4FvD0DZGslSlFjcC7enlG9XUEJF3SxcdzP8Az5RDSi43a3466bLR6GOmjFkuLC6ZwNbg6XtyO2/rhhUYLKqBmUk9Y11BTFRzbBvZu8xDS1CF3YE2uzD+EQ9otQwsL2LF+JewuQBrfWLeNEXkftEPR3D5lIgZVKS5zeU+oD2uAdhsHa72bytnBRJN2Lk6tvcnXZFjTT5Uq+DStnAKipJHMAkKfc50u0AT5LN2MrFyNbPlJfbc8dIMcTXuznlT6QvloysXY6v6QFDxNtd5jWYM6iCd5cPqdBfaXdnYa8IIqqsFISyRkJ2AeJ4H0REE5T2gG1L2uoW9Y8I6qBZrT0ilTUhLu7JY6u6Ujm5EdywLCU0shEpPmh1H5SzdSvH0ARy7oPQ56tMwjsSwV/8AsWCBfYNe6OmGvjuNi2NDMj5891ImRilQR/zZaFegpP3Y7TXY8mWgqOiQ5j5/x/pD/wAWxJwMgIEtA3pBJc+JgSVBTKjNol5jzMeRcMaoAipnJ+TNWPBREeQnFDWzp2Dp+LyPoZX3EwaEwPgyfi0j6GV9xMHBETHMQxSqWvyVf7VaZhw2Hhyit11IZSyNmz+sWUIj1WFdf2HYgKIJ4B23iJZIXtFsWTjplfp5iSLx5UUMpWoH75QpxaVOplELQph5wDg/+yXHjC49JLbYy0bbsa1+FyQNL8IrtZSpTpHlRjr74WVFeVQyQrMmzQIEVNjxa4hK90OTZuVx5KQVHh643l073V4QWhEEWiMiPafy0fPR94RsoRDM4W/LjBj2BndJibnmfXGhTA+BYoKqnlzhqodofJWLTE9yvQRvg4ojQZSJCbjmPXEPQPowifhdOrMUqKV8Q/WzNkFoRccxBvuXK/uqm5L/ABZkLKfDZ1WVPpF7ndSMxlpE0fwkA/VV7Y4xjGFzZKyJsqbLY3zoUn0kNH1+DGk+UlaSlaUqSbEKAII4gwjnGXY0W4nxn1yYLpgWzJ0b0jR+9o+i8f8Accw+pByShTzNipdg/FHkkeEc3rvciqqbOAqXNQxIKTlNh8hWri1jEss4QVtl4Sc3RUlzULVL6wsgtnOXMyT5ZYeUBctY+iJcY6PmRMCBME8TEhSJkpOdCk9pyC4IUkpIII3mFyEnwO3dd+XDvg6lWoHstezEb2uNxcNZoZSaV+hnFMPwvouqbKTNlqSpgHAUM17hrEBsxfgkw/wjBJipalIUFJtmKXXYDtNYOWAO85W2wkZUtIMt5ai4cKcKBBDFy4cKUNWLwwwutWkgkabiHZiDmYgq8rUkltp2MpprUt/07jT3HRYcMwGrXSLmdiW6VKljrAsqyKBSrKpsoUrUvYg2AIaGbg89MlSs8smW0vKguo3LhClAMQFXuCRlG4RtSTqgoSUFKQNGCu0CQXWCSH0sNS6jeIp9VNKldpkEEKT2CCXBLkgntEOQ7XawtFYyf2ScY/X/AASijIQkqZRUBoc1i1zuF29kFzEXBO0vz1Om3SCDOKyStgA4sNNpyJDB78oN6OYQaqehN8uqjuRtPPXxEaEZWQUeMTKd0olTVOxKkoJBtYBtdYtmCe+6gf4E1AO2YOrH+6/oi8yJUuWAEIAYMN9rRuqrO6O5/QPHYil9DAtBTPWSFBiE2sdmbXwgnCujFFSJy09PKQ23KCrmVKdRPfDJCgYj6i8I232MopHBulSvj1V/5E376oyPOlQ+PVX/AJE38RUZC0MdCwRPxaR9DK/DTBwTAuBp+LSPoZX4aIOCIUJoEQZhQaaOSvumIMsFYcGmo5/kYV9BXZXscX1iS2oLH9/vSKFjigB2kJzDW2vePHvi7Vi8s1Y2P+/3whDj2GiYDGRM3uJzubXgmyQOERGYo6CGs3Csh0eNurAhrBQrl0hOtoIRIA0goiPINg4mmSNox7Rqoxx1HhMRTIlIjRYtBTEY66EdKPek8pmH4CaQF/wK0TN5DRX8N/NEdfy/v96x8+qTeLt0H6d9SE09Ur4IdmXNP/K3JXvl7j5vzfJtGRCUTpqEXHMeuJvcvQ+FU3Jf4syNJSLjmP2N4ib3LP8A+VTcl/izIE4qaomWZozPErR4pEZngktxY1kKiIgmSATpEk4NAqq4DUiPNzy4uploRb3E4f7q3RH3pUddLT8DOUSG81flKRyPlDv3RUKVBzOASEh+R0A7rmPo7HKSRWSFyJpBSsNZnSdUqTxBYxwrFcDmUU4yZurulSPJmIPnJKgzhmY3BtxjZ8XOpLjZVp+wimmFaClQJBs+4cB4QVIwlBSoqBBCS1toGxtLgnvgSnqUoa6lJ2hSZb3bySBY63i30dWiYerS5lqG8I7f8QSEpbKGd7+mLzgn6HUmBS8JDgEklrvmbi4GukHTKcplqKCUiWCoFOVLnRJJIbysrd++MmiUkusJzOQQplkNs7R02uOMAz5KM4SjIpSsuVKRmvcHMBZ7DS9w2sNihRPLKxeT1hKrh1FgC7sQnYHU+X0x1HoZgRppDrHwsxiofIT5qDx1J4nhA/RHoemQBMmpBm+aP+0L2GzNfXZoNsWxMp43XqjFW7ImPKNkyHgoU8SANAOsHl0kSdU0S5owqtAs4+delX+eqvp5v31R5G3Sn/PVX08376o8jrOL5guMU4ppAM+QCJMoEGbLBByJcEFWsHDG6f8A1FP9tL/VGRkKcSysWp1f9TTDiZ0r9UNKLGqNH/U05O8zpXo7VhGRkJJWUWlZQ8axWR1y2nSSMx0mINueaAlYtJI/xZX2iPbGRkS8SNHmf0K6qokk/wCJK+uj2wrqeq2TJf10+2MjIPiQPK/oBmTUDz0fWT7YhNSj5SPrD2x7GQVjQPK/o098J+Wn6w9sepqE/LR9Ye2MjIPjQPIzDPR8tP1h7Y0XPR8pP1h7YyMjvGgPI2RGan5SfrD2x4taWLKS7W7Q9sZGR3BA5lswzpsmmSiVJqpplo6sI6yWghPbmCYVEpKupCUSlBKe18KoAA+R033NukdMjDKdKqiQkgLsqbLSQ8yYQ4UoEWIjIyLJWRLMnpZS/wCppvt5X6o3/tXSf6qm+2lfqjIyOo4XV3SWnVpVU320r9UUbE8XlhRHviUobGmoPqVGRkYvkfFhlW9GrDmcOgFOLyn/AMaV9oj2xrMxCQsZVzJCku7KmILHeL2PERkZGJf+dFbUmav8t/SAJ8ilIZM1CdzTUEDlmNvGPaWjlKICamSG2qmoSO/tRkZGvHglF/u2RnmTX6odUPRySSc1dRhJ/wDlQo8bFQG2LPhGHUFOcyaynUvTMqbKtwSArs+uMjI2qKRjlNsfyMeoxrV0x/8Aul/qggdKKP8A1VN9tL/VGRkOIe/2ppP9VTfbS/1Rn9qqT/VU320v9UZGQDhH0v6YS0SHpqmUV5g/VKkzV5QFKZKFKa6glLnQLJtqKcOmFapmq2DzEdoUkslXWESFstBKZfUpzqUQwUpr+RGRkccU7G66WamcVzEKUZqypSFpyqOYuUOfJJuOEZGRkccf/9k="/>
          <p:cNvSpPr>
            <a:spLocks noChangeAspect="1" noChangeArrowheads="1"/>
          </p:cNvSpPr>
          <p:nvPr/>
        </p:nvSpPr>
        <p:spPr bwMode="auto">
          <a:xfrm>
            <a:off x="77788" y="-871538"/>
            <a:ext cx="2609850" cy="1752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AutoShape 8" descr="data:image/jpg;base64,/9j/4AAQSkZJRgABAQAAAQABAAD/2wCEAAkGBhQSERUUEhQUFBUVGBoXGBgXGBgXHRgYGhwXGBYXFRgXHSYfGBkjGhUUHy8gIycpLCwsFR4xNTAqNSYrLCkBCQoKDgwOGg8PGikcHBwsKSwsKSksKSkpKSwpKSkpKSwsKSksKSkpLCkpKSksLCkpKSwpKSkpKSkpLCwsLCksKf/AABEIALgBEgMBIgACEQEDEQH/xAAcAAACAgMBAQAAAAAAAAAAAAAEBQMGAAIHAQj/xABMEAABAgQDBAUFDgMGBgMBAAABAhEAAwQhBRIxQVFhcQYTIoGRMkKhsdEHFCMkUnJzkpOys8HS8GLh8RYlMzRUohVDRFN0gmODwjX/xAAZAQADAQEBAAAAAAAAAAAAAAABAgMEAAX/xAAmEQACAgICAgIDAAMBAAAAAAAAAQIRAyESMRNBBFEiMmEUI6EF/9oADAMBAAIRAxEAPwDnMinTkT2U+SNg3CJPeyfkp+qI3p09hPzU+oRuUwDiD3sn5Kfqj2R571T8lP1RBDQww7BTMGY9lPJyeAGzvgN0FKxOaZPyU+AgunwJa7pk23lIA7iYu+GdGAlmQOZurxP5CGpwtr6xN5EWjhb7Odp6Kr2plC7eaW4lhaJP7J8ZXcnf3RfzQ8P5+EamhO4QnkH8Jz5XRfd1R5JPpdNoim9HSPMT9X+XOL//AMK1sPBv698BVFIRr6nt+xBWUDxUUhOCuSMqARsIb8rxqrBj8hB5ZTFnqKUKd9eFh3jb/SASkp0Jbme5+/1w6nYjhRX10IGqAOaR7I197J+Sn6o9kPxUsGI2+I32s3OIl0ySLpAe4KX8Bv42h7EcRL72T8lP1R7Iz3sn5KfqiDZ9MU8R3ekbIiywRAcUyfkp+qPZHVegOFyFYdSqVJkqUUqcqlIUT216khzHMgmOre54P7tpfmK/EmRwUMpuC09/i9P9jL/TARwmQ/8AgSPspf6YdThAapZtzhkgNiqpwuSkg9RJ+yl/pg1eF06k5kyKf7KX+mI66cADmLDjFFrekM+YhSZRCEB8xcOw3qNg+4XiP6ydla5LRYa/EKVFlSKYHQgSpT93ZhJiHSiQgfB0VO/8aJfqSPzioqSpyolgRckjTWz7YKwyqJVlBWUXZgN1ySxA23sdIstiONDCZjaioDqaQZr2ky7es+iJ6fE8obqadVv+wi+yzh4MXgy0JK0y0JQAVN1ocBnJUtsp8nR9XhbTYwgsVBSX+aRwGawJ0tBTT6YGq7QQjHUpL+9aZTMSOrS4fgQ0OsP6XUpbrKOQ3ykypZ8QpAvFUxKa6M6UsgqIBcAve5TltYaX9TgSFuQQ77cobnbbo+kEU7LhKqCeHlyaZR1y9VKBbkUwyGGUv+mpvsZX6Y4qFBJBcJUNHGXk24+EPMH6RzAwUtUxtiixbgrfz3QKOo6zKwWlItTU32Mr9Me/8Dpnb3tTfYSv0wJ0axaXOR8GouNUGyk8xu4w/ky3vHNWchfMwOlCf8tTP9DK/TCLE+gEmdPp50uRJT1ZIWOrQkKSRZ0gMWIGu+LVMR2oKlIaJvRVbPn7pNQS01tSEolgCfNAAQkAALUwAbSMifpV/nqr6eb99UZHAoQUqewj5qfUIkyxlKnsI+an1CHnRbADV1KZeiB25h3ITc95skfOgsVKwno30V6xImzLJ80bCPlF9m4DnpFxpcMQBZIttaGtQhJOVIASLAAMABoBwFhG8unEYpzcmehCCigQ0+6Nk00HpkRIqniaKCz3tEapTf0hmqVA01EcwgM2XC2pSNrH1fyhnPW0LZyn1jjmLKimSYT1dNb1+07/AOcOKtcKaqbFIuiUopiWpQxId+V/6X/pEKKhSQ2YsdQC42HTW2/n371l9w/f70hfOWAbuxv/AE/nGpbMctBVRMcAgu5IGnAkbdhgeXNCn37oCmTS2p5afvTWNF1DHMNdfaOLw5MahN46l7nw/u2l+Yr8SZHMJZBAI0LEcjHSOgtUE4dTBx/hl+B6yZ/KOCizlcLMXxZMlI0KleSn1k8InM1/a8chx7Hlzpqi9nIHzQbB90dKTSpHRjbGmMdIVTnvYPmVsB2hO/8ArFfm9YsjL2QGGUHKSdLNz4C93iJU8MAOT+wbLn9tGLzIsU3UnbxYhxyv+xAjFjykkErwWWnMtTkC4JVsHffZxLxHTY8UulKSwFkuRc6FtEhruY3oqeWcoyDOT5RLC/cMunHXSGNFhCAsL7CfnkKA4nMkhxbYRwi9URu+xdMq5i05StpZNzmOU380ecAXuEsN8FTKGWoACYlTC7NpvyksO5uUMZsoklpiS5BJSlT2BSHUSCpnd7HYYklYU4uQdWOzY1ncXA9O8QVEDZtRS0JCQC2wW0/ZJg2RQobyU91uJO68CKowk9hWZn8pgGG420bUm7Fm0jeRNWpWRLlTHQMmzZrq2v37YcUgxpgm4zM+vaax09EV2mnKBzBLJvp3vY+rhFwGGzF+WNDbtJDk2sx7Xi0Ey8LlyqdYIzTC2Q3ATvdu83sWELPQ+Ncr/gqwzGcrKBUkpIGZinKeY0G9ntvjqnRHpcKhIlzWTN0DaL27LBTDkdRHJpMhIUrO6BlU2XRyPJUdWDWDa7YymrVSlpMtV0kMOR1B2EWIhWgWd+KXMZOmhIJiv4P0lM6SiYR2iGUNyhZXp9cFicpV1PwEI1YydHEelKnrqr6eb99UZHnSc/Han6eb99UZHUjrYDSJ+DR81PqEdN9zeh6ulnz9DMWEJP8AAhn8VLP1RHNqRPwaPmJ+6I7HgcvqsMpxtUnNucrUpb+CheIZH+JXErkjyVrBcoQvSv8Af5wwpEkxiPRCExsURt1cbBPCCdRAtEBVEMJohdVwGET1S4XTlQZVrhbOXaOQGLaye0Ja2ohpWrhBWrvFEiMmCzpzwvnL9G0c/XE00tAc0DWNEDPMhnLNx+935RDmjaZGqTFSA6wVby2+Spu43HrMWXA5FbMpJHUSkhISoBTtmGddz3uO6Kv0d88cU+N/5R1zoBNCcMpt+RX4kyA4qXYYyceilYoMQkIKpygEnslje9rRVZ0zMkBIDuyQNTvPiQIuXuk4uVAIToFAnnHPguxII1A8HfudvCJRpy16LNtR37HEiVLRLXmUVTj5ISxSi4crOiiQVAAO0QCaVG503knXg7v3wJIY6nZu9EFU+vLnf2NGq0jPxsKlJLh77bOfGGdLRE6JA4EflEFKoJZrafv0Q2oZm/u47+OweMMmDoMoMDzeUvUeaDY3ZntDVPRdOgmKu7WBbVhYtsjWgJUzN6NgJ2abzFlw+WgJIU4ba20tflqOLxZIm5Cen6FTCcwmIIF2UFDssWKmNgbjV4Np8FUiWUGcW1yJKiHcMpIdgVByC21odSZgSexcE3e9iBbeoljvsBvEAKUoEZSoFj5zgklR02HY41I8eoWxfNoL/wCJpfsoCdpYFyobE6Dzb3cwFics5QSLgEaNpbQ98FVCmvstpu3hjx04mBKqo6wBBL7rnZdx4h45hTFExQHlJSQ7soWvuYgg2F3EL6qiTfICCPNNyk2s51Qd5uNri8NJrAgiwN2Ld45+wQHMQLHaDcjfb26cImyiL50SqUKDbMqDzUEpC34vryixpLn1RzXAMYEhRUoskAk8AdvcQPrQ1le6JIJdMxJfjE20lQacnZR+lSfj1V9PN++qMhZj+MhdVPWG7U6YrxWoxkLaGoJpB8Eg/wACfuiO0VEkoo6ZPyZSPEpSI43SoeUjjLT90R0L3QekkxK00tOcvVpSFKs5IHmubDS7bYhlVori1KxrKQ5EOKYARx2Xi9ZJVmzrvvZvA215G8Gy/dBqUkZyNdFpDHkpLN+9YzOJsU/s684jSYsaCK3gXSLr0hTEPsOz284Z1NTlveEboohipQZzCqtWC94q3Sbpr1IITc8/yiiz+mtRMV2VEDgAG/OGSsVyo6TWJABJt+9nGEtasDcOdvXFMKqiZchavS21gBpqfGIplLMA7WZ937FodQJObHtau1oQVZvAyayZLLEONzH/AGlrd5aN5s0KD3hqoVysGmiA5msErgeamKRJSBFi8eJEbTBHiBFiDHnRxFln+JI9BP5x0botUZcKpzuQr8SZFA6NSvgyd6z6GHth1Lxnq8LkIBuUqH+9cJkdRbGxq5CDpTX5jr5z89YQSZWZJckAC22zgq52cwXVKzKS+ma/75xopGUWH72RnwfitmnKrZtQrzPcXe3o5DR++DBpa+38vD97Y9k0QSSS3aKiNwGYkGx2ghuAgpKwDoATxva35v48o2paMspbNqaUTcgsN4sOZ2Q3ok5dVAm76C3PaLPrs36K1SuO3dvdm7928RNLCLA6auC7O5DOOBGuohroHG0XXBpiSNOylxrc7QG0a+vOH3v6WAxzEnzU3LA6lWwC3jFAwnES6Qpbi7HYT5r9xI5qizyKmxbKHzOdbM7A7NEvzeNEZaISiO6KeCDlUSolzlcCWCwSk5mDsEptflZxP+ITJgzMpk5gdAHB7QuLBLENwibBahCFImKzFSnKySz6kElmKgWuXYKVsaJcXq0FSjlTq+ZKs1mfUMzajmBa8MJWwOegAfCJZQsTta3m6C3rOmkIq1DFhmLbMrMWLgvyLHgrjBa57kC5VqwJuSNpOg08GtECnFykBx3nRKrMASQN3AWvE5T3RaMHVgwSzHVx36btsLsVpScgSSkkgXdm2+rbv1h/IUQMpKRnOjhrAuLux0PB+6F1XIKVJKh2RMD8O1dhyv3cYVhXYKFAy2NgpwQ7hgFJVzs3hHP6OhWXCAXB0Edf6PYN8aloV2kglwz2ZTPxs/fC7pfSy6CvRNlpBC0kFPEaGJThY8Z1o5JUSlhSgQXBL83vHkOMUxArnzVEAFUxam3Oolo8heKO5stuGSCpEpI1UlADcQkfnHTen1GlEwTGDq9eyEXuYy5akhKlZZik0+SxulLrWkHY5SnmyYg90PD62fOWPgFShMOVirPke3lWcAOSDttEp70Vx62IKzpkkWCe8kJHiogQlqMelzPKGUb7EcHKSQPGHaOjNKmmqJKloTXCwExkFgUnJKUo5RmTmALl8yb3aKynDR1/wwlykqUASkGUkIGrpNrpYMBch9XMLxRTnK9F46Ez+1lBMXDHJhSiKZ0DwgSp5EuciegJcZXdF2CS4+fpu4Rdukvktw/rGXIqZrxu0cf6SzSpdzAtNOlygFKuToB6mEH47SkrLXiPo3h9MJqZletaZdiEpRMOdJ3lIJSjjqeAZ7Y1ojldM8ndNDLDBCU8CQD4D84DV0uzm4bj/OLh0/xilmy0S8Nm04kqQUTJaUpTcKQtClJUAo+SRmFw19Xjn8qRJTmClZlZQAJYzKK3JJGUsABa5vuivFGZSYcasLjQy2jKHo9VNmSlKBuXctySLGGCsOqQwVLlNtIWbDbYwkkvTKK36FS0wNMTDKqkZSYAmwYs5oBmiJaKSVWAeMMtzBSaopskXI8BvO6KNklEeYMtKQmUfKDnndy3Ib90LlS1e95GrMr764Fwmevr5alDz0+khJ9BMWBEse8qfflV99cRzP8A1tj41UyuVMggPtgWoqQx7/rceENcSmJKCnhFfr5TKB3t/OJ/HdrZXKM6LEFgBCO83vzb93hiiSrMCWPMsHJJ2bHJtAuHyEjtHY4L+kcy8OaagUoKUbA9kMQHJ8kFyN4c8LM9tMpy9E4wiR5Espy7AuXZ9lvSeyNsCrSxDFQax1cEFg7c9n5wHiOIS0rmOoghsqEnMEqBZSQfJUhnYubANAUjFsqhmQoS1HfsOqkFgxBc2t4BjFt+gSpeyw0kxm1e20ng76h2Fv4t94smHzZpRMZIKUpdRCXbs6MLJUWDA6lopk+mWBmSUqSe1mGt3B0Nh2R3AwywitWElOdSUTGdAUpjlv2htIchzwi0UyMpItWF4gAhy4AKhmcMwsUuwIUAzDS/mvEU6sQTlSVizEeTrsIAe4COFw7ENDCukfFpa87lRK7lV1dp1O7KY5ms9vK31mSt3U5J87KPO2jh5LDlFJX0JGuxlKqyQpEkEBQZRUztoXOg2M35R7Nw5SChTlYUk2Zw6VAk66soa7OUBdZMltN6tOUKAyzF5FEHaCAWYql9ohlOeLA4n0pnKnyjLAlIRqkgnMoghSl5UusZWAUxF34QrSq2UvdIcy56RcAM9yGsHIJY6/lG655CFpdKnJILve99bm6tYSmumzUFS6d0F1LWOyClx2gCkFnJBYuzWFolqFqllMskl0KDnXMm5ctcqCn5pO+yRi07T0c5Jra2X3oX26latQEBV9WUkgfnFG90acff4cuGt3xfOgczKZqjtTLT3XV/+jFF90inbEEKFwpobJ+pKPZUsRlDrpnz1esxkF4uj4xO+kX94xkdo46d7mFM86Uv/t0+fvKEoH3z4RaKmWFu8Ifcr1I2qpUt3dW/rhzJWyik6iMOftG74yTTFNZ0VRMLrQlbvqAfTEuGdDpEtQUmUgZduUP3HYIsdNMveI8Rndlhp4RLmy/AGpRmmP5qRlTwA/qYX9IptjDSQMiWOrX5m7RUek9c3jE5bLRVCKbT5lReuj6nkiWrzQw4jZ3j1RQqWodXfF3whTJDRSLaJTipEOLdFpUy6paVdwhTL6LJTolKRwtF0NQMsLKueBBcmBQFwpUy0tCPFZoAMF4jX6xVcSr3gLYWqFmIrcwqmCC563gdSYvEzyB9C5j2lmu9me/Pd6I9Uj2RNJkPsh5MSIZgcnNPQG87N9UFXrAhyjBZk3DpC0KAASr764H6LUzzlL+SkJ71H2JPjFu6OyXwmVxTM/EmR0o8oC8qmc2OBm7rfi0K69PaQH0Ux7osaF5SUmK5XS8i+SrcRbxjJ8eUpSdmjIkkMVWSi5Z1XuASMpG3UFgw398WihpiZDzLkuWy2Jc5wLbeyTFTp6mzFI0LjeHDhPySNQd4EWTD8RErOqajrUeaTqkzHEozAWG1s2hIj1MaMOR2QVs5C5kpBTKftgkpScwsAkbttw7PpawtTSoMrqOsMtDHKJgSVJZblChvBKgCljZr2g6omSJjJQlOTJkIUlIbynUVJupYBZwXOUXF4GXSpnKyJYJ22JcllHM/nEXYFrb4q9kVo1NEpNJICViZ1iVEFPmkAZ5ZS2qewxLvmDWgaoGTKEhgVEgtvLbDoGHhByJCBPlIQtSRKR2ixsQFaJLgkhnHHfoBMzTpkpGpdKBfUksnXeCm3CEGRcK2oV1VINnVDLYBrqJTxsQXue1A+GEGahFx2uz4ApOVrpcpUeAY6Qbj2EFEtCsyVKlJyzMqnZyAyW3XgOdLbrEEE5m0F0lNguwuGWoW+UYo9g6QyosGE4jMF9VJIVL6x1DtEy5YIU/ZQssnNcgjUXhlUJIKwSErTm1Ns1soZOwqLP3XhBJTUye1LXLKQGyTFZs1wQEMewVAAsVHZ2QRBMrpSgyhmkSLhigBSGIAZwkgkg5d1xbfDKSWhOLl0az8QWuUpKkLMtby3CHGY6AkOC4a+4KswJgUz0qCcwY8dQSCk9/a9MS1OMGcoSwMqQCtRYkpyuSok3cgN43iKbQhJzHUgNpocxJJa+ohLvY9UWno8ctNMPzQO5JEUarn++KxAVcpMXPA+1TVCAe2kBYG8AMpu9vGKN0bQVVmY7zE5+gx9guOJ+Mz/pZn3jHse4+fjU/6aZ99UeQLDR0HoDWdVNpVHRSESzyWhIH+7Ie6Ld0gpzLnONFX9v74xQcMR8BKbXq5d+OQMY6PjkzrqaVO+UkK7yHPpcd0ZcyuJq+O6lX2BSKjjG02XmDd5+bt9nNQhdSzd8e4rjCaeSpSkqUFlKSU6oDkhWXbfKGcRjRuf8GWJJypdw6nJ267o5tj61KVBdb0q7PZL7HGlu7+cU2vxsqUQEqVvI0/nBStjXQdRTSJgB7v3tjo2GK7AvHJpVYc6DtBB9voeOpYTVBUpJT++cUaJXbGc2oYCE9bUwTOmeiE+IzbQg1ibFaqKzVTnMM8UqHeEizFYolORjxqs2j1MRzTaLJEWyNUl2fY579kSy52Rw8aTkmzQ26OYd19Qlx2UdtXd5IPNTdwMDtndIs2AYcZcpIUGUo51cCWYHiEsObxYOiCP7rp/mL/ABJkQJl3HOJ+iamwun+av8SZFq0Zr3Zz7EaVp6hxJhViNJ2muc2gAe53DaXEWLFGE1Z1hbUKLhQsUqCkncRo/CPHx5eGT+HpOHKKElJNyghTDY+tnFido/OGUmSNCQQARcPbTLxctv8ARAMiS4Ls/Ljf98Yc0hl5VZ1MSLZUvezggqGwWVse9o9qORJHnyxtskqwqaUqdAWRlLy0pDAdkBKDsSyWPmgaNGSkhKhmYhIzE37ZF3t5JObQWZL2j013ZukAHkpRJAcl7nTQN6IXzZxWWuAdhsB+QsR6IpzTJuDXZtUzCp0pLBySU3exNyNSyjw1ifAqQKqELOktlMdDM8pLDhY7r8IGEkISVi4QoaMzto213A4t3Q96DhKlqVM1JciwGrqCdjs/JoKVsVukMwhYYAh0Sw4Ccrm+a5vfIA+l+IaTC8R6xICgMyASm12tml7yFJAUH2p2OYbSgVTiohuyQGcA3QpIA11KbxW1Aypykjs5VKDXsHtw2+iHcaApWMFKTmBSEjLZXeLEXd0lVi+liXvG02gTMPaTlJPmgJdIyOpmFwkFjsZnIeIsuYAgOPUQApVtoANybF2GliFTUfN9DjcCH3O/Boa17EprojXQoSS176sE6FiEjUJOjFydYEnTAVZU6BgPAiw2bI8rcRQ7AkAlht4agX1eBqXyteb7htgNrpDJe2XToPgyloqZ+wIMtPFRAKu4Bh/7cI570NnZpqidQ783Lx3rorQdTQyktdSM6vnL7R9YEcA6Lp+O1IFgJq7bhnVaIvbGQPjp+NT/AKWZ94x7HuPq+NT/AKaZ99UZACXjC0fASvopf3Exc8NXnw5SdspZHce0PSuKlhKPgJP0Uv7iYs3RoOmol/Kl5hzST+sRGSuLKwdSTFUqdpE00CYClQcMxB3Qr6xix3tBddiqJCQNVqGZuGofjraMKR6dizH+iqCjMmxOjbW3trFWVgSkg203RaqbplLWQFp8nQpOzcx1iPEel8khTSyd5sPQBBSZzKfKwtlO3fFswOdkDbIWoxeUvXs8/wCUb+/UjQ2hnZMsFTU2hDiNRYxgxC2sLa6ogJBbFNWtzArRJMVeIzFUQltmqoHnq7+ETqMQS1OSe6KIRjHDcCn1KQqWkZHKcylJABDO48rbsEXvAsDTTS8oOZSi61MznYBuSBoOJO2M6H02Wjl2Z8yvrLUR6G8Ic9XDpUSlJsgSi45iNOi6Xwun+av8SZBSJdxzEBdFJrYbT7eyv8WZDoQpleGUp9XML5hhj0jtOU3OFYTHgyjxk7PVTtWDSCErWFh0q1bUbj633wXU0JBdJLbLkl7AgHlfugLEJmVj6eWr8/yiahxdTEcBlB7IuQ7Es9rjZHoYZNrZHJrZpOmKl5lbjtDD5WXfx/rA6qtWma/e4233iz2ieoEyYSFMATcEgBJ0cC5B/LbES5TBlBizcdodmtG2OjLJ2ZTzAtakJcpAfbt2sXdQBOu+HVAyJoYkABrNuLKDct38q5R0y0KJQTmJ4uTuIZwfzAh5S42hOVExSUZmGZJIybCVBi6djFtp5sssboR4W+i9UdV2pM0OAUsWHnJYlvBJ74V1tIpSlLe5JsHfmDsuQGO2JkziEIyDrnzFPVscwOVyCCxbJs/KFtZUVKFdqUJZU4uq40uLWIt5u4OGtR5k9CLC0HUq2CspYKOQubmwYjc+Qk8TwePatYDg3LWJJttuDbW7EN2oGlzytQAypLjQFWw2AcF9pOxoinKdGYv2g/iNw7x3bIIoGueSXcFnGmh0I4kXhn0doDPny5fy1BJ+aT2j9UGFlOUrSAHzKN76EbG26R0L3NMJCqhU9jllJCUEjzlBj3hIPJ470BnTsoZhYaRwaVhiJGL1ktFwV5hwKhmUPEmO85o4ZjFWlGM1ZOwoP+xLwIoDKnj3+an/AEsz7yoyFmM4uFVE5Q86Ys+KiYyFsajq+EJ+Lyfopf3Ew96OTclTLJ0U6DyUGH+7LCfCE/F5P0Uv7iYNSGuLEXB3EXB8YmOLMep+rnrSR5x9ZhNX9HjPAUJq0gW81R8SPW/oi39NJYmCXUJHlhlcFDUd3sipnOzIJHe0Yn+Mj0YStJi4dEGzfGFpPFALsSA7EQsqei9RmCXlkFTAgsNvaObRLJN4YVU+rRfyh+/GFy8YqNoSdlwfbD8kw7IKjoxNSQOsQVHQJLjxyxi8JmyvLWkcNT4bI3Vis/ZlTxSGPjq3fAq5qie1HaFDZM20RVM14hCzEcxcCgWaLMRkxilxotcOiTNZp8TaNWyjl+UbSkvc90bql5mG8geJb84dMVo65g9Jkp5KPkykA88of0vBeSCFy2JG63haPMkVM5AhFxzEJ+igfDpHJf4kyLAhFxzEVvour4hI5L/EmQ0QMrXSxLTBxDQj6214sHSqVmDjVMUydV21jzM+F8zdhncSasWCn1c40phe/dtty4G8Cqnuk32QXQT8yA7OLcX3iGgnBDt2TVMwlIJJ4FvD0DZGslSlFjcC7enlG9XUEJF3SxcdzP8Az5RDSi43a3466bLR6GOmjFkuLC6ZwNbg6XtyO2/rhhUYLKqBmUk9Y11BTFRzbBvZu8xDS1CF3YE2uzD+EQ9otQwsL2LF+JewuQBrfWLeNEXkftEPR3D5lIgZVKS5zeU+oD2uAdhsHa72bytnBRJN2Lk6tvcnXZFjTT5Uq+DStnAKipJHMAkKfc50u0AT5LN2MrFyNbPlJfbc8dIMcTXuznlT6QvloysXY6v6QFDxNtd5jWYM6iCd5cPqdBfaXdnYa8IIqqsFISyRkJ2AeJ4H0REE5T2gG1L2uoW9Y8I6qBZrT0ilTUhLu7JY6u6Ujm5EdywLCU0shEpPmh1H5SzdSvH0ARy7oPQ56tMwjsSwV/8AsWCBfYNe6OmGvjuNi2NDMj5891ImRilQR/zZaFegpP3Y7TXY8mWgqOiQ5j5/x/pD/wAWxJwMgIEtA3pBJc+JgSVBTKjNol5jzMeRcMaoAipnJ+TNWPBREeQnFDWzp2Dp+LyPoZX3EwaEwPgyfi0j6GV9xMHBETHMQxSqWvyVf7VaZhw2Hhyit11IZSyNmz+sWUIj1WFdf2HYgKIJ4B23iJZIXtFsWTjplfp5iSLx5UUMpWoH75QpxaVOplELQph5wDg/+yXHjC49JLbYy0bbsa1+FyQNL8IrtZSpTpHlRjr74WVFeVQyQrMmzQIEVNjxa4hK90OTZuVx5KQVHh643l073V4QWhEEWiMiPafy0fPR94RsoRDM4W/LjBj2BndJibnmfXGhTA+BYoKqnlzhqodofJWLTE9yvQRvg4ojQZSJCbjmPXEPQPowifhdOrMUqKV8Q/WzNkFoRccxBvuXK/uqm5L/ABZkLKfDZ1WVPpF7ndSMxlpE0fwkA/VV7Y4xjGFzZKyJsqbLY3zoUn0kNH1+DGk+UlaSlaUqSbEKAII4gwjnGXY0W4nxn1yYLpgWzJ0b0jR+9o+i8f8Accw+pByShTzNipdg/FHkkeEc3rvciqqbOAqXNQxIKTlNh8hWri1jEss4QVtl4Sc3RUlzULVL6wsgtnOXMyT5ZYeUBctY+iJcY6PmRMCBME8TEhSJkpOdCk9pyC4IUkpIII3mFyEnwO3dd+XDvg6lWoHstezEb2uNxcNZoZSaV+hnFMPwvouqbKTNlqSpgHAUM17hrEBsxfgkw/wjBJipalIUFJtmKXXYDtNYOWAO85W2wkZUtIMt5ai4cKcKBBDFy4cKUNWLwwwutWkgkabiHZiDmYgq8rUkltp2MpprUt/07jT3HRYcMwGrXSLmdiW6VKljrAsqyKBSrKpsoUrUvYg2AIaGbg89MlSs8smW0vKguo3LhClAMQFXuCRlG4RtSTqgoSUFKQNGCu0CQXWCSH0sNS6jeIp9VNKldpkEEKT2CCXBLkgntEOQ7XawtFYyf2ScY/X/AASijIQkqZRUBoc1i1zuF29kFzEXBO0vz1Om3SCDOKyStgA4sNNpyJDB78oN6OYQaqehN8uqjuRtPPXxEaEZWQUeMTKd0olTVOxKkoJBtYBtdYtmCe+6gf4E1AO2YOrH+6/oi8yJUuWAEIAYMN9rRuqrO6O5/QPHYil9DAtBTPWSFBiE2sdmbXwgnCujFFSJy09PKQ23KCrmVKdRPfDJCgYj6i8I232MopHBulSvj1V/5E376oyPOlQ+PVX/AJE38RUZC0MdCwRPxaR9DK/DTBwTAuBp+LSPoZX4aIOCIUJoEQZhQaaOSvumIMsFYcGmo5/kYV9BXZXscX1iS2oLH9/vSKFjigB2kJzDW2vePHvi7Vi8s1Y2P+/3whDj2GiYDGRM3uJzubXgmyQOERGYo6CGs3Csh0eNurAhrBQrl0hOtoIRIA0goiPINg4mmSNox7Rqoxx1HhMRTIlIjRYtBTEY66EdKPek8pmH4CaQF/wK0TN5DRX8N/NEdfy/v96x8+qTeLt0H6d9SE09Ur4IdmXNP/K3JXvl7j5vzfJtGRCUTpqEXHMeuJvcvQ+FU3Jf4syNJSLjmP2N4ib3LP8A+VTcl/izIE4qaomWZozPErR4pEZngktxY1kKiIgmSATpEk4NAqq4DUiPNzy4uploRb3E4f7q3RH3pUddLT8DOUSG81flKRyPlDv3RUKVBzOASEh+R0A7rmPo7HKSRWSFyJpBSsNZnSdUqTxBYxwrFcDmUU4yZurulSPJmIPnJKgzhmY3BtxjZ8XOpLjZVp+wimmFaClQJBs+4cB4QVIwlBSoqBBCS1toGxtLgnvgSnqUoa6lJ2hSZb3bySBY63i30dWiYerS5lqG8I7f8QSEpbKGd7+mLzgn6HUmBS8JDgEklrvmbi4GukHTKcplqKCUiWCoFOVLnRJJIbysrd++MmiUkusJzOQQplkNs7R02uOMAz5KM4SjIpSsuVKRmvcHMBZ7DS9w2sNihRPLKxeT1hKrh1FgC7sQnYHU+X0x1HoZgRppDrHwsxiofIT5qDx1J4nhA/RHoemQBMmpBm+aP+0L2GzNfXZoNsWxMp43XqjFW7ImPKNkyHgoU8SANAOsHl0kSdU0S5owqtAs4+delX+eqvp5v31R5G3Sn/PVX08376o8jrOL5guMU4ppAM+QCJMoEGbLBByJcEFWsHDG6f8A1FP9tL/VGRkKcSysWp1f9TTDiZ0r9UNKLGqNH/U05O8zpXo7VhGRkJJWUWlZQ8axWR1y2nSSMx0mINueaAlYtJI/xZX2iPbGRkS8SNHmf0K6qokk/wCJK+uj2wrqeq2TJf10+2MjIPiQPK/oBmTUDz0fWT7YhNSj5SPrD2x7GQVjQPK/o098J+Wn6w9sepqE/LR9Ye2MjIPjQPIzDPR8tP1h7Y0XPR8pP1h7YyMjvGgPI2RGan5SfrD2x4taWLKS7W7Q9sZGR3BA5lswzpsmmSiVJqpplo6sI6yWghPbmCYVEpKupCUSlBKe18KoAA+R033NukdMjDKdKqiQkgLsqbLSQ8yYQ4UoEWIjIyLJWRLMnpZS/wCppvt5X6o3/tXSf6qm+2lfqjIyOo4XV3SWnVpVU320r9UUbE8XlhRHviUobGmoPqVGRkYvkfFhlW9GrDmcOgFOLyn/AMaV9oj2xrMxCQsZVzJCku7KmILHeL2PERkZGJf+dFbUmav8t/SAJ8ilIZM1CdzTUEDlmNvGPaWjlKICamSG2qmoSO/tRkZGvHglF/u2RnmTX6odUPRySSc1dRhJ/wDlQo8bFQG2LPhGHUFOcyaynUvTMqbKtwSArs+uMjI2qKRjlNsfyMeoxrV0x/8Aul/qggdKKP8A1VN9tL/VGRkOIe/2ppP9VTfbS/1Rn9qqT/VU320v9UZGQDhH0v6YS0SHpqmUV5g/VKkzV5QFKZKFKa6glLnQLJtqKcOmFapmq2DzEdoUkslXWESFstBKZfUpzqUQwUpr+RGRkccU7G66WamcVzEKUZqypSFpyqOYuUOfJJuOEZGRkccf/9k="/>
          <p:cNvSpPr>
            <a:spLocks noChangeAspect="1" noChangeArrowheads="1"/>
          </p:cNvSpPr>
          <p:nvPr/>
        </p:nvSpPr>
        <p:spPr bwMode="auto">
          <a:xfrm>
            <a:off x="77788" y="-871538"/>
            <a:ext cx="2609850" cy="1752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4" name="Picture 10" descr="http://www.csmonitor.com/var/ezflow_site/storage/images/media/images/0217-king-tut-tutankhamun-dna-science/7408796-1-eng-US/0217-king-tut-tutankhamun-DNA-science_full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14800"/>
            <a:ext cx="3810000" cy="2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5.3 Greece and Rome (800 BC-400 AD)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467600" cy="4873752"/>
          </a:xfrm>
        </p:spPr>
        <p:txBody>
          <a:bodyPr>
            <a:normAutofit/>
          </a:bodyPr>
          <a:lstStyle/>
          <a:p>
            <a:r>
              <a:rPr lang="en-US" b="1" dirty="0" smtClean="0"/>
              <a:t>Ancient Greece and Rome –</a:t>
            </a:r>
            <a:endParaRPr lang="en-US" dirty="0" smtClean="0"/>
          </a:p>
          <a:p>
            <a:pPr lvl="1"/>
            <a:r>
              <a:rPr lang="en-US" dirty="0" smtClean="0"/>
              <a:t>Concerned with creating ideal, well-balanced citizens.</a:t>
            </a:r>
          </a:p>
          <a:p>
            <a:pPr lvl="1"/>
            <a:r>
              <a:rPr lang="en-US" dirty="0" smtClean="0"/>
              <a:t>Idea of beauty-simplicity, nobility, balance, and proportion.</a:t>
            </a:r>
          </a:p>
          <a:p>
            <a:pPr lvl="1"/>
            <a:r>
              <a:rPr lang="en-US" dirty="0" smtClean="0"/>
              <a:t>Conducted ritual worship to appeal to their gods and goddesses.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b="1" u="sng" dirty="0" smtClean="0"/>
              <a:t>Dance – Ancient Greece and Rome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Dance in Greece and Rome is found in vase paintings.</a:t>
            </a:r>
          </a:p>
          <a:p>
            <a:pPr lvl="1"/>
            <a:r>
              <a:rPr lang="en-US" dirty="0" smtClean="0"/>
              <a:t>We know that dance was included in drama productions as well.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5.1 Dance – African and Native American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purpose was to link the dancer to the tribe both alive and dead.</a:t>
            </a:r>
          </a:p>
          <a:p>
            <a:r>
              <a:rPr lang="en-US" dirty="0" smtClean="0"/>
              <a:t>religious </a:t>
            </a:r>
            <a:r>
              <a:rPr lang="en-US" dirty="0"/>
              <a:t>ritual and </a:t>
            </a:r>
            <a:r>
              <a:rPr lang="en-US" dirty="0" smtClean="0">
                <a:hlinkClick r:id="rId2"/>
              </a:rPr>
              <a:t>social expression.</a:t>
            </a:r>
            <a:endParaRPr lang="en-US" dirty="0" smtClean="0"/>
          </a:p>
          <a:p>
            <a:r>
              <a:rPr lang="en-US" dirty="0" smtClean="0"/>
              <a:t>Ceremonies</a:t>
            </a:r>
            <a:r>
              <a:rPr lang="en-US" dirty="0"/>
              <a:t>, feasts, and special occasions. </a:t>
            </a:r>
            <a:endParaRPr lang="en-US" dirty="0" smtClean="0"/>
          </a:p>
          <a:p>
            <a:r>
              <a:rPr lang="en-US" dirty="0" smtClean="0"/>
              <a:t>means </a:t>
            </a:r>
            <a:r>
              <a:rPr lang="en-US" dirty="0"/>
              <a:t>of </a:t>
            </a:r>
            <a:r>
              <a:rPr lang="en-US" dirty="0" smtClean="0"/>
              <a:t>communication with supernatural forces.</a:t>
            </a:r>
          </a:p>
          <a:p>
            <a:r>
              <a:rPr lang="en-US" dirty="0" smtClean="0"/>
              <a:t>Honored </a:t>
            </a:r>
            <a:r>
              <a:rPr lang="en-US" dirty="0"/>
              <a:t>the </a:t>
            </a:r>
            <a:r>
              <a:rPr lang="en-US" dirty="0" smtClean="0"/>
              <a:t>gods</a:t>
            </a:r>
          </a:p>
          <a:p>
            <a:r>
              <a:rPr lang="en-US" dirty="0" smtClean="0"/>
              <a:t>Included animals and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1"/>
            <a:ext cx="292703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30194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2279371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6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Drama/Theatre -Ancient Greece and Rome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Started religious grew more about re-telling history (tragedy) and how people should live (comedy).</a:t>
            </a:r>
          </a:p>
          <a:p>
            <a:r>
              <a:rPr lang="en-US" dirty="0" smtClean="0"/>
              <a:t>Roman theatre, the plays were completely secular (non-religious).</a:t>
            </a:r>
          </a:p>
          <a:p>
            <a:r>
              <a:rPr lang="en-US" dirty="0" smtClean="0"/>
              <a:t>In Greece, plays were performed in open hillside </a:t>
            </a:r>
            <a:r>
              <a:rPr lang="en-US" dirty="0" smtClean="0">
                <a:hlinkClick r:id="rId2"/>
              </a:rPr>
              <a:t>amphitheatre</a:t>
            </a:r>
            <a:r>
              <a:rPr lang="en-US" dirty="0" smtClean="0"/>
              <a:t>; good acoustics-(thirty-thousand people)</a:t>
            </a:r>
          </a:p>
          <a:p>
            <a:pPr lvl="1"/>
            <a:r>
              <a:rPr lang="en-US" b="1" dirty="0" err="1" smtClean="0"/>
              <a:t>Skene</a:t>
            </a:r>
            <a:r>
              <a:rPr lang="en-US" b="1" dirty="0" smtClean="0"/>
              <a:t>-</a:t>
            </a:r>
            <a:r>
              <a:rPr lang="en-US" dirty="0" smtClean="0"/>
              <a:t> roof covered the stage</a:t>
            </a:r>
          </a:p>
          <a:p>
            <a:pPr lvl="1"/>
            <a:r>
              <a:rPr lang="en-US" b="1" dirty="0" err="1" smtClean="0"/>
              <a:t>Proskenion</a:t>
            </a:r>
            <a:r>
              <a:rPr lang="en-US" b="1" dirty="0" smtClean="0"/>
              <a:t> </a:t>
            </a:r>
            <a:r>
              <a:rPr lang="en-US" dirty="0" smtClean="0"/>
              <a:t>the part not covered by the roof. </a:t>
            </a:r>
          </a:p>
          <a:p>
            <a:pPr lvl="1"/>
            <a:r>
              <a:rPr lang="en-US" dirty="0" err="1" smtClean="0"/>
              <a:t>P</a:t>
            </a:r>
            <a:r>
              <a:rPr lang="en-US" b="1" dirty="0" err="1" smtClean="0"/>
              <a:t>arados</a:t>
            </a:r>
            <a:r>
              <a:rPr lang="en-US" dirty="0" smtClean="0"/>
              <a:t>-side entrance and exits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14436"/>
            <a:ext cx="6096000" cy="310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75" y="228600"/>
            <a:ext cx="484903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8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Drama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Greek plays were chanted by choruses.</a:t>
            </a:r>
          </a:p>
          <a:p>
            <a:r>
              <a:rPr lang="en-US" dirty="0" smtClean="0"/>
              <a:t> Plays started with one actor on the stage in front of the chorus, over time more actors grew.</a:t>
            </a:r>
          </a:p>
          <a:p>
            <a:r>
              <a:rPr lang="en-US" dirty="0" smtClean="0"/>
              <a:t>All the actors, including the chorus, were men. Women could attend but not perform.</a:t>
            </a:r>
          </a:p>
          <a:p>
            <a:r>
              <a:rPr lang="en-US" dirty="0" smtClean="0"/>
              <a:t>At Greece’s popularity-tragedies</a:t>
            </a:r>
          </a:p>
          <a:p>
            <a:r>
              <a:rPr lang="en-US" dirty="0" smtClean="0"/>
              <a:t>Greece’s decline in power- comedies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1968910" cy="152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Drama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Storylines-domestic and romantic adventures rather than more serious topics.</a:t>
            </a:r>
          </a:p>
          <a:p>
            <a:r>
              <a:rPr lang="en-US" dirty="0" smtClean="0"/>
              <a:t>Roman theatre- blood and gore.</a:t>
            </a:r>
          </a:p>
          <a:p>
            <a:r>
              <a:rPr lang="en-US" dirty="0" smtClean="0"/>
              <a:t> No chorus</a:t>
            </a:r>
          </a:p>
          <a:p>
            <a:r>
              <a:rPr lang="en-US" dirty="0" smtClean="0"/>
              <a:t> “stock characters” with easily identifiable traits that could appear in different stories interchangeably. </a:t>
            </a:r>
          </a:p>
          <a:p>
            <a:pPr lvl="1"/>
            <a:r>
              <a:rPr lang="en-US" dirty="0" smtClean="0"/>
              <a:t>comic servant, foolish old man, and the quack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Drama Differences</a:t>
            </a:r>
            <a:endParaRPr lang="en-US" sz="4000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895600"/>
            <a:ext cx="3810000" cy="3276600"/>
          </a:xfrm>
        </p:spPr>
        <p:txBody>
          <a:bodyPr>
            <a:normAutofit fontScale="92500"/>
          </a:bodyPr>
          <a:lstStyle/>
          <a:p>
            <a:r>
              <a:rPr lang="en-US" sz="3600"/>
              <a:t>Greeks</a:t>
            </a:r>
          </a:p>
          <a:p>
            <a:pPr lvl="1"/>
            <a:r>
              <a:rPr lang="en-US" sz="2800"/>
              <a:t>Valued life</a:t>
            </a:r>
          </a:p>
          <a:p>
            <a:pPr lvl="1"/>
            <a:r>
              <a:rPr lang="en-US" sz="2800"/>
              <a:t>Philosophy for fun</a:t>
            </a:r>
          </a:p>
          <a:p>
            <a:pPr lvl="1"/>
            <a:r>
              <a:rPr lang="en-US" sz="2800"/>
              <a:t>Thinkers</a:t>
            </a:r>
          </a:p>
          <a:p>
            <a:pPr lvl="1"/>
            <a:r>
              <a:rPr lang="en-US" sz="2800"/>
              <a:t>Drama</a:t>
            </a:r>
          </a:p>
          <a:p>
            <a:pPr lvl="1"/>
            <a:r>
              <a:rPr lang="en-US" sz="2800"/>
              <a:t>No violence </a:t>
            </a:r>
            <a:r>
              <a:rPr lang="en-US"/>
              <a:t>(drama)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895600"/>
            <a:ext cx="3810000" cy="3429000"/>
          </a:xfrm>
        </p:spPr>
        <p:txBody>
          <a:bodyPr>
            <a:normAutofit lnSpcReduction="10000"/>
          </a:bodyPr>
          <a:lstStyle/>
          <a:p>
            <a:r>
              <a:rPr lang="en-US" sz="3600"/>
              <a:t>Romans</a:t>
            </a:r>
          </a:p>
          <a:p>
            <a:pPr lvl="1"/>
            <a:r>
              <a:rPr lang="en-US" sz="2800"/>
              <a:t>Valued fighting</a:t>
            </a:r>
          </a:p>
          <a:p>
            <a:pPr lvl="1"/>
            <a:r>
              <a:rPr lang="en-US" sz="2800"/>
              <a:t>Violence for fun</a:t>
            </a:r>
          </a:p>
          <a:p>
            <a:pPr lvl="1"/>
            <a:r>
              <a:rPr lang="en-US" sz="2800"/>
              <a:t>Fighters</a:t>
            </a:r>
          </a:p>
          <a:p>
            <a:pPr lvl="1"/>
            <a:r>
              <a:rPr lang="en-US" sz="2800"/>
              <a:t>Not much drama</a:t>
            </a:r>
          </a:p>
          <a:p>
            <a:pPr lvl="1"/>
            <a:r>
              <a:rPr lang="en-US" sz="2800"/>
              <a:t>Violence </a:t>
            </a:r>
            <a:r>
              <a:rPr lang="en-US"/>
              <a:t>(everything)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  <p:bldP spid="7885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Music - Ancient Greece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32500" lnSpcReduction="20000"/>
          </a:bodyPr>
          <a:lstStyle/>
          <a:p>
            <a:r>
              <a:rPr lang="en-US" sz="8000" b="1" dirty="0" smtClean="0"/>
              <a:t>Pythagoras- </a:t>
            </a:r>
            <a:r>
              <a:rPr lang="en-US" sz="8000" dirty="0" smtClean="0"/>
              <a:t>ancient Greek and mathematician  thought math was important in creating a music scale</a:t>
            </a:r>
          </a:p>
          <a:p>
            <a:r>
              <a:rPr lang="en-US" sz="8000" dirty="0" smtClean="0"/>
              <a:t>Purposes: to instruct, to inspire, and to alter mood. </a:t>
            </a:r>
          </a:p>
          <a:p>
            <a:r>
              <a:rPr lang="en-US" sz="8000" dirty="0" smtClean="0"/>
              <a:t>Music-</a:t>
            </a:r>
          </a:p>
          <a:p>
            <a:pPr lvl="1"/>
            <a:r>
              <a:rPr lang="en-US" sz="7600" dirty="0" smtClean="0"/>
              <a:t>magical powers</a:t>
            </a:r>
          </a:p>
          <a:p>
            <a:pPr lvl="1"/>
            <a:r>
              <a:rPr lang="en-US" sz="7600" dirty="0" smtClean="0"/>
              <a:t> importance </a:t>
            </a:r>
          </a:p>
          <a:p>
            <a:pPr lvl="1"/>
            <a:r>
              <a:rPr lang="en-US" sz="7600" dirty="0" smtClean="0"/>
              <a:t>competitions </a:t>
            </a:r>
          </a:p>
          <a:p>
            <a:pPr lvl="1"/>
            <a:r>
              <a:rPr lang="en-US" sz="7600" dirty="0" smtClean="0"/>
              <a:t>Dance/dramas</a:t>
            </a:r>
          </a:p>
          <a:p>
            <a:r>
              <a:rPr lang="en-US" sz="7900" dirty="0" smtClean="0"/>
              <a:t> Affected people’s character-(strictly regulated).</a:t>
            </a:r>
            <a:r>
              <a:rPr lang="en-US" sz="8300" dirty="0" smtClean="0"/>
              <a:t> </a:t>
            </a:r>
          </a:p>
          <a:p>
            <a:pPr>
              <a:buNone/>
            </a:pPr>
            <a:endParaRPr lang="en-US" sz="8000" dirty="0" smtClean="0"/>
          </a:p>
          <a:p>
            <a:endParaRPr lang="en-US" sz="5600" dirty="0"/>
          </a:p>
        </p:txBody>
      </p:sp>
      <p:sp>
        <p:nvSpPr>
          <p:cNvPr id="4098" name="AutoShape 2" descr="data:image/jpg;base64,/9j/4AAQSkZJRgABAQAAAQABAAD/2wCEAAkGBhEQEBUUEBAWEBIPFBcXFRUWFRUSFRggFRUYFRcUFhUYHCYfGBklGR4UHy8gLycpLS04GSAxNTAqNSgvLCkBCQoKDgwOGg8PGiokHyA1LC0tLCwqKSk2KjUsKSwpKSwsKSwqKSwsLCwsLCkpLCksKSwpLCkpLCwsKSwsLCwsLP/AABEIAHYAdwMBIgACEQEDEQH/xAAbAAEAAwADAQAAAAAAAAAAAAAABQYHAQMEAv/EADwQAAIBAgMDCQUGBQUAAAAAAAECAAMRBBIhBQYxBxMiQVFhcZGhMnKBscEUM0JSYvEVI6Ky4RaSwtHw/8QAGQEBAQEBAQEAAAAAAAAAAAAAAAQDAgUB/8QAIREAAgMBAAICAwEAAAAAAAAAAAECAxESBCEyQTFRYRP/2gAMAwEAAhEDEQA/ANxiIgCIiAJxeDMe5Rd8Kpx32am9QLTIUJTLKzEgEk5dW42A7u+Z2WKC00rrc3hsN4mc7g7zVRiBhq1Q1UrIXosxJZSouUJOpFr+U0aK7FOOo+WQcJYzmcGcyL3g22MLSzWBdtEUmwJtcknqUDUzqUlFazlJyeIk7xeZUN8a1RjlxjCoLkABQmmpGW3C0v26m2jjMKlVgAxLKwHC6MVJHcbX+MxqvjY8RtZTKtayYiIlBgIiIAiIgCIiAJXzuhhKeNbH5Tz+QgktdeABcL1NlFr+MsEgt9do8xgK7D2mQovjU6A+ZPwnE8S1/R1HW8X2ZTsfa9Olj8PUqNlVLm9xYGop9rrCjMCeyX6lylUmy6It8l71B0c2ZGv7lUC/6WDjSY/VSzWavYaaMisbWLePCwnqwWBrVdaa88Ba5GGdhwudU8pBXOUViLrK1J6zX8Pyg0Wy3AGYUi3TU5c7Gm9x15HC37QwYaSu8pm0swfK1xTVUFjcXfpv6ZBKgmxq62vSoXIGjrWpnr1s3l6T1bbphaNCmAFDObgcL6D6zm25zXLOqqVB9Iu+F3CT+FrTopTTFOiuarDUu1iczAZrWJW3Adks+7GxBg8LToBsxpjpNwuzEsxt4kyTVbC3ZPqehGCXsgc2/QiImhwIiIAiIgCIiAcGZVyw7wezQQ/d2ZvffRB8FzN8RNOxmJ5tCevgB3zF+UrZApMlUMzGs7s+Y31Vb3B7NeHdJPJni5KfHjr1khyUbl0a1NsXik569VxSVtVsmhdh+I3Fhfhbvms00ygAaAWFhoNBfQSv7hYQU9m4VR10lJ8ajFm+ssTfP6mb1pKKMZvZM8uL2bTroUqrmFviCdbqeozHd7U5rIt78zWdb+6bgkTbk6+8/wCJkO+eyKrLWrc2RTNcsDpwLZb242Mm8pLEynxX7aNepuGAI4HXz1n3IfdDHc/gaD9ZpqD4p0D6iTEsi9WkjWPBERPp8EREAREQBET4q1AqkngoJ8oBDbWxGaplHBPn+0p/KHs81cIGAuaLhj7p6LH5SbqYxVVqlVgii7MzGyjtJJ4Cd7qrgqwDKwsQeBB4jwtaeVOXUmy+C5SOrk3x3ObPpD8VHOhHZlPR/pZZaifT6CZ3sXC1dmYhsqtVwta2bKCzJb2SQNSRqO8d8vL49Mtwc2YaW79dezSW12Ln2yayD69HdiauVO8i3/chtrYMVcPVp/npsB45Tb1tPS9Yubn9p9AyW2ztm0IcorXJHtHPhqlI8aNS48Kgv/cH85fZlnJe3N4/FUuqzae5Vt8jNTllD2CMLlk2IiJsZCIiAIiIAkbt+tloH9RA8zJKQm9R/lL74+RmdryDZ3D3JFbxirWtQYBhVGaoDr0EYX/3NlX4nskmpuZk2/e8mKwW1KTYc/eYdEylcyuDVYldf1W1Gs1Wg/nPOcMSf7LE9bR7Q3/vGBOpWn01QKCSQAouSTYDvJPATk6OmrjqgxNKkiKUenUeo5YgrkKKoUdZLMLyRvKu+8WHqY7CpRqpVaouIvkdXsoQEklTp01UDwMsfOQ/QTKPuO9tt1x28+P6wZrEyLk6PObWqVBwIrt5uAJrsv8AG+BL5HzEREoMBERAEREASI3npXoE/lYH6fWS86cVQFRGU8GBHnOJrqLR9i8emcbQGFzU2xApZ0JNI1MoIOlypb4eklqFYMLg3Hdr6yMx2GQ3SsqtZrEMARcdxnh/0xhjqitRPbSd6XfwU24zy/4y/wDPtFpWrK9yibMxGK2fUpYW7VCUJQGxdVPSQdp4G3Xa0+F2TiE+6x1TwqqlYeZAPrPfsr7UGYYhqTrbolFZWvf8QJItaE+XqDWrCkcku5FfDVXxOKpmi2QpSRgA3S9pyOoWAA8TNE2xtDmaFSpf2UNvEiy+pE7c8p2/W0jUdMLSBdiwLKNSWOiJ4638p9lJzeiEVFYS3I9s43r1jwstMHtPtt/w85psiN1tiDB4WnR4sou57WbVj5/ISXnpVx5ikRWS6k2IiJocCIiAIiIAiIgFU3x3e5wc6lwV9q391uv/AAJUaVKstsrAjxtfj23HGawRInaG7dKqbj+W3avA631WR3eP09iUV3crGUH+I1QL8217A20Ivex4dXCSGAxpqL0lysDa0kKu62JVrKKbr0bNnKHUm91ynhp163nzR3WxtQdJ6WFBA1UGu47RrlUW7dfASdUT38G/+0SJ25vCuFT81VvYTjx0BPdfz6p7uT/cp6bfa8YL16lyitxTNxdv1kdXUPSb2HuLhsM/OnNiK9787VOYg9qrwXx498sYEqqo5eyJ7LdWIATmIlRgIiIAiIgCIiAIiIAiIgHFotEQDmIiAIiIAiIgCIiAf//Z"/>
          <p:cNvSpPr>
            <a:spLocks noChangeAspect="1" noChangeArrowheads="1"/>
          </p:cNvSpPr>
          <p:nvPr/>
        </p:nvSpPr>
        <p:spPr bwMode="auto">
          <a:xfrm>
            <a:off x="76200" y="-544513"/>
            <a:ext cx="1133475" cy="1123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g;base64,/9j/4AAQSkZJRgABAQAAAQABAAD/2wCEAAkGBhEQEBUUEBAWEBIPFBcXFRUWFRUSFRggFRUYFRcUFhUYHCYfGBklGR4UHy8gLycpLS04GSAxNTAqNSgvLCkBCQoKDgwOGg8PGiokHyA1LC0tLCwqKSk2KjUsKSwpKSwsKSwqKSwsLCwsLCkpLCksKSwpLCkpLCwsKSwsLCwsLP/AABEIAHYAdwMBIgACEQEDEQH/xAAbAAEAAwADAQAAAAAAAAAAAAAABQYHAQMEAv/EADwQAAIBAgMDCQUGBQUAAAAAAAECAAMRBBIhBQYxBxMiQVFhcZGhMnKBscEUM0JSYvEVI6Ky4RaSwtHw/8QAGQEBAQEBAQEAAAAAAAAAAAAAAAQDAgUB/8QAIREAAgMBAAICAwEAAAAAAAAAAAECAxESBCEyQTFRYRP/2gAMAwEAAhEDEQA/ANxiIgCIiAJxeDMe5Rd8Kpx32am9QLTIUJTLKzEgEk5dW42A7u+Z2WKC00rrc3hsN4mc7g7zVRiBhq1Q1UrIXosxJZSouUJOpFr+U0aK7FOOo+WQcJYzmcGcyL3g22MLSzWBdtEUmwJtcknqUDUzqUlFazlJyeIk7xeZUN8a1RjlxjCoLkABQmmpGW3C0v26m2jjMKlVgAxLKwHC6MVJHcbX+MxqvjY8RtZTKtayYiIlBgIiIAiIgCIiAJXzuhhKeNbH5Tz+QgktdeABcL1NlFr+MsEgt9do8xgK7D2mQovjU6A+ZPwnE8S1/R1HW8X2ZTsfa9Olj8PUqNlVLm9xYGop9rrCjMCeyX6lylUmy6It8l71B0c2ZGv7lUC/6WDjSY/VSzWavYaaMisbWLePCwnqwWBrVdaa88Ba5GGdhwudU8pBXOUViLrK1J6zX8Pyg0Wy3AGYUi3TU5c7Gm9x15HC37QwYaSu8pm0swfK1xTVUFjcXfpv6ZBKgmxq62vSoXIGjrWpnr1s3l6T1bbphaNCmAFDObgcL6D6zm25zXLOqqVB9Iu+F3CT+FrTopTTFOiuarDUu1iczAZrWJW3Adks+7GxBg8LToBsxpjpNwuzEsxt4kyTVbC3ZPqehGCXsgc2/QiImhwIiIAiIgCIiAcGZVyw7wezQQ/d2ZvffRB8FzN8RNOxmJ5tCevgB3zF+UrZApMlUMzGs7s+Y31Vb3B7NeHdJPJni5KfHjr1khyUbl0a1NsXik569VxSVtVsmhdh+I3Fhfhbvms00ygAaAWFhoNBfQSv7hYQU9m4VR10lJ8ajFm+ssTfP6mb1pKKMZvZM8uL2bTroUqrmFviCdbqeozHd7U5rIt78zWdb+6bgkTbk6+8/wCJkO+eyKrLWrc2RTNcsDpwLZb242Mm8pLEynxX7aNepuGAI4HXz1n3IfdDHc/gaD9ZpqD4p0D6iTEsi9WkjWPBERPp8EREAREQBET4q1AqkngoJ8oBDbWxGaplHBPn+0p/KHs81cIGAuaLhj7p6LH5SbqYxVVqlVgii7MzGyjtJJ4Cd7qrgqwDKwsQeBB4jwtaeVOXUmy+C5SOrk3x3ObPpD8VHOhHZlPR/pZZaifT6CZ3sXC1dmYhsqtVwta2bKCzJb2SQNSRqO8d8vL49Mtwc2YaW79dezSW12Ln2yayD69HdiauVO8i3/chtrYMVcPVp/npsB45Tb1tPS9Yubn9p9AyW2ztm0IcorXJHtHPhqlI8aNS48Kgv/cH85fZlnJe3N4/FUuqzae5Vt8jNTllD2CMLlk2IiJsZCIiAIiIAkbt+tloH9RA8zJKQm9R/lL74+RmdryDZ3D3JFbxirWtQYBhVGaoDr0EYX/3NlX4nskmpuZk2/e8mKwW1KTYc/eYdEylcyuDVYldf1W1Gs1Wg/nPOcMSf7LE9bR7Q3/vGBOpWn01QKCSQAouSTYDvJPATk6OmrjqgxNKkiKUenUeo5YgrkKKoUdZLMLyRvKu+8WHqY7CpRqpVaouIvkdXsoQEklTp01UDwMsfOQ/QTKPuO9tt1x28+P6wZrEyLk6PObWqVBwIrt5uAJrsv8AG+BL5HzEREoMBERAEREASI3npXoE/lYH6fWS86cVQFRGU8GBHnOJrqLR9i8emcbQGFzU2xApZ0JNI1MoIOlypb4eklqFYMLg3Hdr6yMx2GQ3SsqtZrEMARcdxnh/0xhjqitRPbSd6XfwU24zy/4y/wDPtFpWrK9yibMxGK2fUpYW7VCUJQGxdVPSQdp4G3Xa0+F2TiE+6x1TwqqlYeZAPrPfsr7UGYYhqTrbolFZWvf8QJItaE+XqDWrCkcku5FfDVXxOKpmi2QpSRgA3S9pyOoWAA8TNE2xtDmaFSpf2UNvEiy+pE7c8p2/W0jUdMLSBdiwLKNSWOiJ4638p9lJzeiEVFYS3I9s43r1jwstMHtPtt/w85psiN1tiDB4WnR4sou57WbVj5/ISXnpVx5ikRWS6k2IiJocCIiAIiIAiIgFU3x3e5wc6lwV9q391uv/AAJUaVKstsrAjxtfj23HGawRInaG7dKqbj+W3avA631WR3eP09iUV3crGUH+I1QL8217A20Ivex4dXCSGAxpqL0lysDa0kKu62JVrKKbr0bNnKHUm91ynhp163nzR3WxtQdJ6WFBA1UGu47RrlUW7dfASdUT38G/+0SJ25vCuFT81VvYTjx0BPdfz6p7uT/cp6bfa8YL16lyitxTNxdv1kdXUPSb2HuLhsM/OnNiK9787VOYg9qrwXx498sYEqqo5eyJ7LdWIATmIlRgIiIAiIgCIiAIiIAiIgHFotEQDmIiAIiIAiIgCIiAf//Z"/>
          <p:cNvSpPr>
            <a:spLocks noChangeAspect="1" noChangeArrowheads="1"/>
          </p:cNvSpPr>
          <p:nvPr/>
        </p:nvSpPr>
        <p:spPr bwMode="auto">
          <a:xfrm>
            <a:off x="76200" y="-544513"/>
            <a:ext cx="1133475" cy="1123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0"/>
            <a:ext cx="16764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8000" dirty="0" smtClean="0"/>
              <a:t>Aristotle- music should lead a person to have noble thoughts.</a:t>
            </a:r>
          </a:p>
          <a:p>
            <a:r>
              <a:rPr lang="en-US" sz="8000" i="1" dirty="0" smtClean="0"/>
              <a:t>Doctrine of Ethos</a:t>
            </a:r>
            <a:r>
              <a:rPr lang="en-US" sz="8000" dirty="0" smtClean="0"/>
              <a:t>,</a:t>
            </a:r>
          </a:p>
          <a:p>
            <a:pPr lvl="1"/>
            <a:r>
              <a:rPr lang="en-US" sz="7600" dirty="0" smtClean="0"/>
              <a:t>Morality and effectiveness of music.</a:t>
            </a:r>
          </a:p>
          <a:p>
            <a:pPr lvl="1"/>
            <a:r>
              <a:rPr lang="en-US" sz="7600" dirty="0" smtClean="0"/>
              <a:t>Influences the mind, body and soul</a:t>
            </a:r>
            <a:r>
              <a:rPr lang="en-US" sz="8000" dirty="0" smtClean="0"/>
              <a:t> </a:t>
            </a:r>
          </a:p>
          <a:p>
            <a:r>
              <a:rPr lang="en-US" sz="8000" dirty="0" smtClean="0"/>
              <a:t> The lyre, a small, handheld harp,</a:t>
            </a:r>
          </a:p>
          <a:p>
            <a:r>
              <a:rPr lang="en-US" sz="8000" dirty="0" smtClean="0"/>
              <a:t>The </a:t>
            </a:r>
            <a:r>
              <a:rPr lang="en-US" sz="8000" dirty="0" err="1" smtClean="0"/>
              <a:t>aulos</a:t>
            </a:r>
            <a:r>
              <a:rPr lang="en-US" sz="8000" dirty="0" smtClean="0"/>
              <a:t>, a wind instrument;</a:t>
            </a:r>
          </a:p>
          <a:p>
            <a:pPr lvl="1"/>
            <a:r>
              <a:rPr lang="en-US" sz="7700" dirty="0" smtClean="0"/>
              <a:t> cross between the oboe and bagpipes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Music - Ancient Greece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945"/>
            <a:ext cx="2314730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52" y="5257800"/>
            <a:ext cx="1690688" cy="144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5.4 Visual Art -Greece and Rome</a:t>
            </a:r>
            <a:r>
              <a:rPr lang="en-US" b="1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Sculptures before Classical Greek times were very stiff figures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7" descr="pil1m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00400"/>
            <a:ext cx="1981306" cy="3255963"/>
          </a:xfrm>
          <a:prstGeom prst="rect">
            <a:avLst/>
          </a:prstGeom>
          <a:noFill/>
        </p:spPr>
      </p:pic>
      <p:pic>
        <p:nvPicPr>
          <p:cNvPr id="5" name="Picture 4" descr="S0025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048000"/>
            <a:ext cx="1253452" cy="3505200"/>
          </a:xfrm>
          <a:prstGeom prst="rect">
            <a:avLst/>
          </a:prstGeom>
          <a:noFill/>
        </p:spPr>
      </p:pic>
      <p:pic>
        <p:nvPicPr>
          <p:cNvPr id="6" name="Picture 4" descr="IN094Kriti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048000"/>
            <a:ext cx="1933847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Discus Thrower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perfection</a:t>
            </a:r>
          </a:p>
          <a:p>
            <a:pPr lvl="1"/>
            <a:r>
              <a:rPr lang="en-US" b="1" dirty="0" err="1" smtClean="0"/>
              <a:t>Contrapposto</a:t>
            </a:r>
            <a:r>
              <a:rPr lang="en-US" dirty="0" smtClean="0"/>
              <a:t> (creating an s-curve to the body by balancing more weight on one leg), to show movement</a:t>
            </a:r>
          </a:p>
          <a:p>
            <a:pPr lvl="1"/>
            <a:r>
              <a:rPr lang="en-US" dirty="0" smtClean="0"/>
              <a:t>Achieve naturalism</a:t>
            </a:r>
          </a:p>
          <a:p>
            <a:r>
              <a:rPr lang="en-US" dirty="0" smtClean="0"/>
              <a:t>Myron-450BC</a:t>
            </a:r>
            <a:endParaRPr lang="en-US" dirty="0"/>
          </a:p>
        </p:txBody>
      </p:sp>
      <p:pic>
        <p:nvPicPr>
          <p:cNvPr id="7" name="Picture 4" descr="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b="8299"/>
          <a:stretch>
            <a:fillRect/>
          </a:stretch>
        </p:blipFill>
        <p:spPr bwMode="auto">
          <a:xfrm>
            <a:off x="4800600" y="762000"/>
            <a:ext cx="2730219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media-2.web.britannica.com/eb-media/04/7904-050-44CC52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57400"/>
            <a:ext cx="3590462" cy="3609975"/>
          </a:xfrm>
          <a:prstGeom prst="rect">
            <a:avLst/>
          </a:prstGeom>
          <a:noFill/>
        </p:spPr>
      </p:pic>
      <p:pic>
        <p:nvPicPr>
          <p:cNvPr id="46082" name="Picture 2" descr="http://farm2.static.flickr.com/1402/1444011429_f533d780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3848100" cy="2847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2"/>
                </a:solidFill>
                <a:latin typeface="Century Gothic" pitchFamily="34" charset="0"/>
              </a:rPr>
              <a:t>Elements </a:t>
            </a:r>
            <a:r>
              <a:rPr lang="en-US" b="1" dirty="0" smtClean="0">
                <a:solidFill>
                  <a:schemeClr val="accent2"/>
                </a:solidFill>
                <a:latin typeface="Century Gothic" pitchFamily="34" charset="0"/>
              </a:rPr>
              <a:t>of Greek Columns</a:t>
            </a:r>
            <a:endParaRPr lang="en-US" b="1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latin typeface="Century Gothic" pitchFamily="34" charset="0"/>
              </a:rPr>
              <a:t>Column</a:t>
            </a:r>
            <a:r>
              <a:rPr lang="en-US" sz="1800" dirty="0">
                <a:latin typeface="Century Gothic" pitchFamily="34" charset="0"/>
              </a:rPr>
              <a:t> – A decorated support consisting of a base, shaft, capital and abacus.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Century Gothic" pitchFamily="34" charset="0"/>
              </a:rPr>
              <a:t>Entablature</a:t>
            </a:r>
            <a:r>
              <a:rPr lang="en-US" sz="1800" dirty="0">
                <a:latin typeface="Century Gothic" pitchFamily="34" charset="0"/>
              </a:rPr>
              <a:t> – The top of the building between the column and the roof consisting of the architrave, frieze and cornice.</a:t>
            </a:r>
          </a:p>
          <a:p>
            <a:pPr>
              <a:lnSpc>
                <a:spcPct val="90000"/>
              </a:lnSpc>
            </a:pPr>
            <a:r>
              <a:rPr lang="en-US" sz="1800" b="1" dirty="0" err="1">
                <a:latin typeface="Century Gothic" pitchFamily="34" charset="0"/>
              </a:rPr>
              <a:t>Metope</a:t>
            </a:r>
            <a:r>
              <a:rPr lang="en-US" sz="1800" b="1" dirty="0">
                <a:latin typeface="Century Gothic" pitchFamily="34" charset="0"/>
              </a:rPr>
              <a:t> </a:t>
            </a:r>
            <a:r>
              <a:rPr lang="en-US" sz="1800" dirty="0">
                <a:latin typeface="Century Gothic" pitchFamily="34" charset="0"/>
              </a:rPr>
              <a:t>– The space between two </a:t>
            </a:r>
            <a:r>
              <a:rPr lang="en-US" sz="1800" dirty="0" err="1">
                <a:latin typeface="Century Gothic" pitchFamily="34" charset="0"/>
              </a:rPr>
              <a:t>triglyphs</a:t>
            </a:r>
            <a:r>
              <a:rPr lang="en-US" sz="1800" dirty="0">
                <a:latin typeface="Century Gothic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Century Gothic" pitchFamily="34" charset="0"/>
              </a:rPr>
              <a:t>Base</a:t>
            </a:r>
            <a:r>
              <a:rPr lang="en-US" sz="1800" dirty="0">
                <a:latin typeface="Century Gothic" pitchFamily="34" charset="0"/>
              </a:rPr>
              <a:t> – The stone that the column rests on.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Century Gothic" pitchFamily="34" charset="0"/>
              </a:rPr>
              <a:t>Shaft</a:t>
            </a:r>
            <a:r>
              <a:rPr lang="en-US" sz="1800" dirty="0">
                <a:latin typeface="Century Gothic" pitchFamily="34" charset="0"/>
              </a:rPr>
              <a:t> – The body of the column.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Century Gothic" pitchFamily="34" charset="0"/>
              </a:rPr>
              <a:t>Capital</a:t>
            </a:r>
            <a:r>
              <a:rPr lang="en-US" sz="1800" dirty="0">
                <a:latin typeface="Century Gothic" pitchFamily="34" charset="0"/>
              </a:rPr>
              <a:t> – The decorative top of a column</a:t>
            </a:r>
            <a:r>
              <a:rPr lang="en-US" sz="1800" dirty="0" smtClean="0">
                <a:latin typeface="Century Gothic" pitchFamily="34" charset="0"/>
              </a:rPr>
              <a:t>.</a:t>
            </a:r>
            <a:endParaRPr lang="en-US" sz="1800" dirty="0"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38349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accent2"/>
                </a:solidFill>
                <a:latin typeface="Century Gothic" pitchFamily="34" charset="0"/>
              </a:rPr>
              <a:t>Elements </a:t>
            </a:r>
            <a:r>
              <a:rPr lang="en-US" b="1" dirty="0" smtClean="0">
                <a:solidFill>
                  <a:schemeClr val="accent2"/>
                </a:solidFill>
                <a:latin typeface="Century Gothic" pitchFamily="34" charset="0"/>
              </a:rPr>
              <a:t>continued </a:t>
            </a:r>
            <a:endParaRPr lang="en-US" b="1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 smtClean="0">
                <a:latin typeface="Century Gothic" pitchFamily="34" charset="0"/>
              </a:rPr>
              <a:t>Architrave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>
                <a:latin typeface="Century Gothic" pitchFamily="34" charset="0"/>
              </a:rPr>
              <a:t>– The lowest segment of the entablature. It rests on the abacus.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atin typeface="Century Gothic" pitchFamily="34" charset="0"/>
              </a:rPr>
              <a:t>Abacus</a:t>
            </a:r>
            <a:r>
              <a:rPr lang="en-US" dirty="0">
                <a:latin typeface="Century Gothic" pitchFamily="34" charset="0"/>
              </a:rPr>
              <a:t> – </a:t>
            </a:r>
            <a:r>
              <a:rPr lang="en-US" sz="1800" dirty="0">
                <a:latin typeface="Century Gothic" pitchFamily="34" charset="0"/>
              </a:rPr>
              <a:t>The stone in between the capital and the entablature.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Century Gothic" pitchFamily="34" charset="0"/>
              </a:rPr>
              <a:t>Frieze</a:t>
            </a:r>
            <a:r>
              <a:rPr lang="en-US" sz="1800" dirty="0">
                <a:latin typeface="Century Gothic" pitchFamily="34" charset="0"/>
              </a:rPr>
              <a:t> – The central part of the entablature, commonly the widest. It can be plain or decorated.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Century Gothic" pitchFamily="34" charset="0"/>
              </a:rPr>
              <a:t>Cornice </a:t>
            </a:r>
            <a:r>
              <a:rPr lang="en-US" sz="1800" dirty="0">
                <a:latin typeface="Century Gothic" pitchFamily="34" charset="0"/>
              </a:rPr>
              <a:t>– The function of the cornice was to keep rain from flowing down the sides of the building. It is the top layer of the entablature.</a:t>
            </a:r>
            <a:endParaRPr lang="en-US" sz="1800" b="1" dirty="0">
              <a:latin typeface="Century Gothic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4396"/>
            <a:ext cx="4876800" cy="334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36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Doric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base</a:t>
            </a:r>
          </a:p>
          <a:p>
            <a:r>
              <a:rPr lang="en-US" dirty="0" smtClean="0"/>
              <a:t>Vertical shaft is fluted</a:t>
            </a:r>
          </a:p>
          <a:p>
            <a:r>
              <a:rPr lang="en-US" smtClean="0"/>
              <a:t>Shorter </a:t>
            </a:r>
            <a:r>
              <a:rPr lang="en-US" dirty="0" smtClean="0"/>
              <a:t>than the others</a:t>
            </a:r>
          </a:p>
          <a:p>
            <a:r>
              <a:rPr lang="en-US" dirty="0" smtClean="0"/>
              <a:t>Capital has rounded molding</a:t>
            </a:r>
          </a:p>
          <a:p>
            <a:r>
              <a:rPr lang="en-US" dirty="0" smtClean="0"/>
              <a:t>Simplest of columns</a:t>
            </a:r>
            <a:endParaRPr lang="en-US" dirty="0"/>
          </a:p>
        </p:txBody>
      </p:sp>
      <p:pic>
        <p:nvPicPr>
          <p:cNvPr id="36866" name="Picture 2" descr="http://college.holycross.edu/projects/worcester/growth/greek_revival/fullsize/SalisHouse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8600"/>
            <a:ext cx="3251200" cy="24384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44982"/>
            <a:ext cx="31623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Ionic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Has base</a:t>
            </a:r>
          </a:p>
          <a:p>
            <a:r>
              <a:rPr lang="en-US" dirty="0" smtClean="0"/>
              <a:t>Shaft is fluted</a:t>
            </a:r>
          </a:p>
          <a:p>
            <a:r>
              <a:rPr lang="en-US" dirty="0" smtClean="0"/>
              <a:t>Taller and more slender</a:t>
            </a:r>
          </a:p>
          <a:p>
            <a:r>
              <a:rPr lang="en-US" dirty="0" smtClean="0"/>
              <a:t>Capital has spiral volutes </a:t>
            </a:r>
            <a:endParaRPr lang="en-US" dirty="0"/>
          </a:p>
        </p:txBody>
      </p:sp>
      <p:pic>
        <p:nvPicPr>
          <p:cNvPr id="35842" name="Picture 2" descr="http://sievertapworld.wiki.farmington.k12.mi.us/file/view/ionic.jpg/183193747/ion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267200"/>
            <a:ext cx="2463800" cy="1847850"/>
          </a:xfrm>
          <a:prstGeom prst="rect">
            <a:avLst/>
          </a:prstGeom>
          <a:noFill/>
        </p:spPr>
      </p:pic>
      <p:pic>
        <p:nvPicPr>
          <p:cNvPr id="35846" name="Picture 6" descr="http://t1.ftcdn.net/jpg/00/19/06/32/400_F_19063211_rj4MWBOXe9T7n34LdSg64stXrH86cKw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Corinthian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Has a different base than ionic</a:t>
            </a:r>
          </a:p>
          <a:p>
            <a:r>
              <a:rPr lang="en-US" dirty="0" smtClean="0"/>
              <a:t>Shaft is fluted</a:t>
            </a:r>
          </a:p>
          <a:p>
            <a:r>
              <a:rPr lang="en-US" dirty="0" smtClean="0"/>
              <a:t>Slender and tall</a:t>
            </a:r>
          </a:p>
          <a:p>
            <a:r>
              <a:rPr lang="en-US" dirty="0" smtClean="0"/>
              <a:t>Capital is decorated like acanthus leaves</a:t>
            </a:r>
            <a:endParaRPr lang="en-US" dirty="0"/>
          </a:p>
        </p:txBody>
      </p:sp>
      <p:pic>
        <p:nvPicPr>
          <p:cNvPr id="34820" name="Picture 4" descr="http://www.fallingpixel.com/products/9912/mains/000-3d-model-collum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495800"/>
            <a:ext cx="2209800" cy="2209800"/>
          </a:xfrm>
          <a:prstGeom prst="rect">
            <a:avLst/>
          </a:prstGeom>
          <a:noFill/>
        </p:spPr>
      </p:pic>
      <p:pic>
        <p:nvPicPr>
          <p:cNvPr id="34822" name="Picture 6" descr="http://cascolytravel.com/images/010906-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3031298" cy="4048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hlinkClick r:id="rId2"/>
              </a:rPr>
              <a:t>Roman </a:t>
            </a:r>
            <a:r>
              <a:rPr lang="en-US" dirty="0" err="1" smtClean="0">
                <a:hlinkClick r:id="rId2"/>
              </a:rPr>
              <a:t>Colosseum</a:t>
            </a:r>
            <a:r>
              <a:rPr lang="en-US" dirty="0" smtClean="0">
                <a:hlinkClick r:id="rId2"/>
              </a:rPr>
              <a:t> 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Perpetua Titling MT" pitchFamily="18" charset="0"/>
              </a:rPr>
              <a:t>Third floor:</a:t>
            </a:r>
            <a:endParaRPr lang="en-US" dirty="0" smtClean="0">
              <a:solidFill>
                <a:srgbClr val="8000FF"/>
              </a:solidFill>
            </a:endParaRPr>
          </a:p>
          <a:p>
            <a:r>
              <a:rPr lang="en-US" dirty="0" smtClean="0">
                <a:latin typeface="Perpetua Titling MT" pitchFamily="18" charset="0"/>
              </a:rPr>
              <a:t>pilasters</a:t>
            </a:r>
          </a:p>
          <a:p>
            <a:pPr eaLnBrk="0" hangingPunct="0"/>
            <a:r>
              <a:rPr lang="en-US" dirty="0" smtClean="0">
                <a:latin typeface="Perpetua Titling MT" pitchFamily="18" charset="0"/>
              </a:rPr>
              <a:t>Second floor: </a:t>
            </a:r>
            <a:r>
              <a:rPr lang="en-US" b="1" dirty="0" smtClean="0">
                <a:latin typeface="Perpetua Titling MT" pitchFamily="18" charset="0"/>
              </a:rPr>
              <a:t>Corinthian </a:t>
            </a:r>
          </a:p>
          <a:p>
            <a:pPr eaLnBrk="0" hangingPunct="0"/>
            <a:r>
              <a:rPr lang="en-US" dirty="0" smtClean="0">
                <a:latin typeface="Perpetua Titling MT" pitchFamily="18" charset="0"/>
              </a:rPr>
              <a:t>First floor: </a:t>
            </a:r>
            <a:r>
              <a:rPr lang="en-US" b="1" dirty="0" smtClean="0">
                <a:latin typeface="Perpetua Titling MT" pitchFamily="18" charset="0"/>
              </a:rPr>
              <a:t>Ionic</a:t>
            </a:r>
          </a:p>
          <a:p>
            <a:pPr eaLnBrk="0" hangingPunct="0"/>
            <a:r>
              <a:rPr lang="en-US" dirty="0" smtClean="0">
                <a:latin typeface="Perpetua Titling MT" pitchFamily="18" charset="0"/>
              </a:rPr>
              <a:t>Ground floor: </a:t>
            </a:r>
            <a:r>
              <a:rPr lang="en-US" b="1" dirty="0" smtClean="0">
                <a:latin typeface="Perpetua Titling MT" pitchFamily="18" charset="0"/>
              </a:rPr>
              <a:t>Doric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1508" name="Picture 4" descr="romanC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752600"/>
            <a:ext cx="4572000" cy="287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hlinkClick r:id="rId2"/>
              </a:rPr>
              <a:t>Parthenon</a:t>
            </a:r>
            <a:r>
              <a:rPr lang="en-US" dirty="0" smtClean="0"/>
              <a:t>, </a:t>
            </a:r>
            <a:r>
              <a:rPr lang="en-US" b="1" dirty="0" smtClean="0"/>
              <a:t>447 B.C.E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Acropolis in Athens, Greece</a:t>
            </a:r>
          </a:p>
          <a:p>
            <a:r>
              <a:rPr lang="en-US" dirty="0" smtClean="0"/>
              <a:t>Most perfect building in the world </a:t>
            </a:r>
          </a:p>
          <a:p>
            <a:r>
              <a:rPr lang="en-US" dirty="0" smtClean="0"/>
              <a:t>Persians bombed it in the 17</a:t>
            </a:r>
            <a:r>
              <a:rPr lang="en-US" baseline="30000" dirty="0" smtClean="0"/>
              <a:t>th</a:t>
            </a:r>
            <a:r>
              <a:rPr lang="en-US" dirty="0" smtClean="0"/>
              <a:t> century against the Turks.</a:t>
            </a:r>
          </a:p>
          <a:p>
            <a:r>
              <a:rPr lang="en-US" dirty="0" smtClean="0"/>
              <a:t>Originally painted, Greeks like to paint their buildings</a:t>
            </a:r>
          </a:p>
          <a:p>
            <a:r>
              <a:rPr lang="en-US" dirty="0" smtClean="0"/>
              <a:t>A life-size copy is in Nashville, TN</a:t>
            </a:r>
          </a:p>
          <a:p>
            <a:r>
              <a:rPr lang="en-US" dirty="0" smtClean="0"/>
              <a:t>Doric Columns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"/>
            <a:ext cx="2284413" cy="191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cocooceanresort.com/wp-content/uploads/2011/05/parthenon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3458591" cy="2590800"/>
          </a:xfrm>
          <a:prstGeom prst="rect">
            <a:avLst/>
          </a:prstGeom>
          <a:noFill/>
        </p:spPr>
      </p:pic>
      <p:pic>
        <p:nvPicPr>
          <p:cNvPr id="37892" name="Picture 4" descr="http://t1.gstatic.com/images?q=tbn:ANd9GcTcgUf50jjgZwlzTiNQjcOBLGgn2Don_40Cbk6cNbpg_5pIPWp4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"/>
            <a:ext cx="3255388" cy="2438400"/>
          </a:xfrm>
          <a:prstGeom prst="rect">
            <a:avLst/>
          </a:prstGeom>
          <a:noFill/>
        </p:spPr>
      </p:pic>
      <p:pic>
        <p:nvPicPr>
          <p:cNvPr id="37894" name="Picture 6" descr="http://attractions.uptake.com/blog/files/2009/04/parthen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352800"/>
            <a:ext cx="647700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arthen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792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Roman Architecture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perfected the arch</a:t>
            </a:r>
          </a:p>
          <a:p>
            <a:pPr lvl="1" eaLnBrk="1" hangingPunct="1"/>
            <a:r>
              <a:rPr lang="en-US" dirty="0" smtClean="0"/>
              <a:t>keystone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600200"/>
            <a:ext cx="45720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1" name="Picture 5" descr="RomanArchK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447800"/>
            <a:ext cx="5105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/>
              <a:t>Drama - Ancient and Lineage-Based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ritual </a:t>
            </a:r>
            <a:r>
              <a:rPr lang="en-US" dirty="0"/>
              <a:t>dances, storytelling, religious ceremonies and religious rituals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Centered around nature, family and tribal life.</a:t>
            </a:r>
            <a:endParaRPr lang="en-US" dirty="0"/>
          </a:p>
          <a:p>
            <a:r>
              <a:rPr lang="en-US" dirty="0" smtClean="0"/>
              <a:t>holy </a:t>
            </a:r>
            <a:r>
              <a:rPr lang="en-US" dirty="0"/>
              <a:t>person </a:t>
            </a:r>
            <a:r>
              <a:rPr lang="en-US" dirty="0" smtClean="0"/>
              <a:t>would </a:t>
            </a:r>
            <a:r>
              <a:rPr lang="en-US" dirty="0"/>
              <a:t>wear a mask made from natural materials, </a:t>
            </a:r>
            <a:r>
              <a:rPr lang="en-US" dirty="0" smtClean="0"/>
              <a:t>(bark</a:t>
            </a:r>
            <a:r>
              <a:rPr lang="en-US" dirty="0"/>
              <a:t>, feathers, skins, </a:t>
            </a:r>
            <a:r>
              <a:rPr lang="en-US" dirty="0" smtClean="0"/>
              <a:t>skulls) </a:t>
            </a:r>
          </a:p>
          <a:p>
            <a:r>
              <a:rPr lang="en-US" dirty="0" smtClean="0"/>
              <a:t>Makeup-crushed </a:t>
            </a:r>
            <a:r>
              <a:rPr lang="en-US" dirty="0"/>
              <a:t>berries, animal blood, sap, mud, or pulverized rocks. 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ramas became educational about the world around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Roman Aqueduct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 descr="Roman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the two time periods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Art work, music, drama and dance reflected a person’s surroundings.</a:t>
            </a:r>
          </a:p>
          <a:p>
            <a:r>
              <a:rPr lang="en-US" dirty="0" smtClean="0"/>
              <a:t>Used nature and religion in their performances. </a:t>
            </a:r>
          </a:p>
          <a:p>
            <a:r>
              <a:rPr lang="en-US" dirty="0" smtClean="0"/>
              <a:t>Egyptians believed in an afterlife and dressed Pharaohs' tombs.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Beauty, simplicity, nobility, balance, and proportion</a:t>
            </a:r>
          </a:p>
          <a:p>
            <a:r>
              <a:rPr lang="en-US" dirty="0" smtClean="0"/>
              <a:t>Amphitheatres, actors all men</a:t>
            </a:r>
          </a:p>
          <a:p>
            <a:r>
              <a:rPr lang="en-US" dirty="0" smtClean="0"/>
              <a:t>Music could alter a person’s behavior</a:t>
            </a:r>
          </a:p>
          <a:p>
            <a:r>
              <a:rPr lang="en-US" dirty="0" smtClean="0"/>
              <a:t>Art was realistic</a:t>
            </a:r>
          </a:p>
          <a:p>
            <a:r>
              <a:rPr lang="en-US" dirty="0" smtClean="0"/>
              <a:t> Architectural buildings had beautiful columns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Ancient-Lineage Based	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Greek and Roman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Music –Ancient and </a:t>
            </a:r>
            <a:r>
              <a:rPr lang="en-US" b="1" u="sng" dirty="0" smtClean="0"/>
              <a:t>Lineage-Based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Gold Lyre of Ur</a:t>
            </a:r>
            <a:r>
              <a:rPr lang="en-US" dirty="0" smtClean="0"/>
              <a:t>, </a:t>
            </a:r>
            <a:r>
              <a:rPr lang="en-US" dirty="0"/>
              <a:t>2650 </a:t>
            </a:r>
            <a:r>
              <a:rPr lang="en-US" dirty="0" smtClean="0"/>
              <a:t>BCE.</a:t>
            </a:r>
          </a:p>
          <a:p>
            <a:r>
              <a:rPr lang="en-US" dirty="0" smtClean="0"/>
              <a:t>Music was </a:t>
            </a:r>
            <a:r>
              <a:rPr lang="en-US" dirty="0"/>
              <a:t>rituals, worship, and oral transmission of culture and traditions. </a:t>
            </a:r>
            <a:endParaRPr lang="en-US" dirty="0" smtClean="0"/>
          </a:p>
          <a:p>
            <a:r>
              <a:rPr lang="en-US" dirty="0" smtClean="0"/>
              <a:t>Animism-that </a:t>
            </a:r>
            <a:r>
              <a:rPr lang="en-US" dirty="0"/>
              <a:t>animals and inanimate objects in nature have </a:t>
            </a:r>
            <a:r>
              <a:rPr lang="en-US" dirty="0" smtClean="0"/>
              <a:t>souls</a:t>
            </a:r>
          </a:p>
          <a:p>
            <a:r>
              <a:rPr lang="en-US" dirty="0" smtClean="0"/>
              <a:t>Music </a:t>
            </a:r>
            <a:r>
              <a:rPr lang="en-US" dirty="0"/>
              <a:t>imitates sounds in nature such as animal and birdcalls, wind, running water, and weather. </a:t>
            </a:r>
            <a:endParaRPr lang="en-US" dirty="0" smtClean="0"/>
          </a:p>
        </p:txBody>
      </p:sp>
      <p:pic>
        <p:nvPicPr>
          <p:cNvPr id="18434" name="Picture 2" descr="http://s3.amazonaws.com/pixmac-preview/000012043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800600"/>
            <a:ext cx="113538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3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Egyptian Music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horns</a:t>
            </a:r>
            <a:r>
              <a:rPr lang="en-US" dirty="0"/>
              <a:t>, harps, cymbals, and drums from ancient burial sites and Egyptian ruins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Music </a:t>
            </a:r>
            <a:r>
              <a:rPr lang="en-US" dirty="0"/>
              <a:t>was a part of festivals, religious rituals, and war </a:t>
            </a:r>
            <a:r>
              <a:rPr lang="en-US" dirty="0" smtClean="0"/>
              <a:t>rallies</a:t>
            </a:r>
            <a:r>
              <a:rPr lang="en-US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6051751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MS900388335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72400" y="304800"/>
            <a:ext cx="609600" cy="609600"/>
          </a:xfrm>
          <a:prstGeom prst="rect">
            <a:avLst/>
          </a:prstGeom>
        </p:spPr>
      </p:pic>
      <p:pic>
        <p:nvPicPr>
          <p:cNvPr id="8" name="MS900388220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200" y="3581400"/>
            <a:ext cx="609600" cy="609600"/>
          </a:xfrm>
          <a:prstGeom prst="rect">
            <a:avLst/>
          </a:prstGeom>
        </p:spPr>
      </p:pic>
      <p:pic>
        <p:nvPicPr>
          <p:cNvPr id="10" name="MS900388243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38533" y="37704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7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3.gstatic.com/images?q=tbn:ANd9GcSjUczAY7lccAt6pQXVreXPt4X3St1G0ttX7RcNGp1YwEnUl6Zu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2971800" cy="2225982"/>
          </a:xfrm>
          <a:prstGeom prst="rect">
            <a:avLst/>
          </a:prstGeom>
          <a:noFill/>
        </p:spPr>
      </p:pic>
      <p:sp>
        <p:nvSpPr>
          <p:cNvPr id="86018" name="AutoShape 2" descr="data:image/jpg;base64,/9j/4AAQSkZJRgABAQAAAQABAAD/2wCEAAkGBhQSERUUEhMWFRUWGRgXGBgXFBgXFRUYFxgXFhgXGhgXGyYeGBkjGRgXHy8gIycpLCwsFR4xNTAqNSYrLCkBCQoKDgwOGg8PGiwkHyQsLCwsLCwsKSwsLCwsLCwsLCwpLCksLCwsLCwsLCwsLCwsLCwsLCwsLCksLCwsKSwsLP/AABEIAKkBKgMBIgACEQEDEQH/xAAbAAACAwEBAQAAAAAAAAAAAAADBAIFBgEHAP/EAD8QAAECBQIEBAMGBAQGAwAAAAECEQADEiExBEEFIlFhBnGBkRMyoSNCscHR8BQVUuEzYnKSFiRTgrLxB0Nj/8QAGQEAAwEBAQAAAAAAAAAAAAAAAQIDBAAF/8QAJxEAAgICAgEEAgIDAAAAAAAAAAECEQMhEjFBEyJRYQQygdEUcZH/2gAMAwEAAhEDEQA/APKWvHwRHXtEK4ZnsgzmOR1URgAJy8/vtGq4PKS4e8ZWXmLjhy1VBoWSONVxSShsbRUyeEKWoBIi2XLKkpBEa3gnDAKbRFMVy4oU4Xwr4SA4h6VxIJs8XvENGKI8w4rWiabnMdRKHvN5M4oDLVfaPG9dqXmq/wBR/GNGZ8z4amOxjLStOVHu/wCkGP2WhHj0XnCtazRoDJEwRnZegKEgxoeCKsH3iE6u0O+rKw+Gql23juo8MKlEE3jXykMp4JqjVaO5sTmyh0KQGi2nSUqTBEcPBFoIiWIArdsV0umpwIW4rw8qEXUhYiAVUqOBbsp+D8Hp2i6UizQzSAIRVNcxz0C3JkZ4ABeM/KAOoHS0XutugxmROImptCeSkVo2hNgBD2kldYptI9QMfSfESp04y9NLCgmy5qifhp8gLqPqMdItHZFo1C8NFFxnxDKk2WsP0Fz7D84FxHgy51l6qaB0SEpT7C/uTGQ4r4JpPLPd/wCpDfgow+vIsYoPP/8AkBAJolqV5kB/S8CkeOFTVBCJLlVgK/7Yirn+CpgDmbLA6moflGg8CcF+BNCwsLrlqvSWLEMx6edy2IZ8K0VdJFwNOWuU1dA5HlU35RnOKFSDzpIfB2I7HeNhrdC/MnObfh+fpFXxTSGYgyynAsXZjkG46/jGZPZ0ZHmmrmGoxBGoLNFtxXw/Ml3LKHbaKzTaZy0bE1RS7BBMMyRcRPWaRsQfhejKi8FvR1FgmXcdo4T3htMlrQmdMrpEzjIlUQTHxjjxoCQUI5ElCOFMAB2XmLnhK2UDFdoNPUY0PCuDFRDCEk0Ev5ercJAjf8Hl8iYxel4VSU9jG50AFAiJnyDuqQ6IxPiXhQKSRmN2kOmM34jl/ZqaCyeJ7MBop5KVJ3gvB+Cupz1g3CtFkkZi90SQiJTl4NbdIDruHCkBo+0mioEWU5QcQDVL6RIW3VHVTY4ueGik4hxQIwYqV+JO8NxbGUDcSprCFJuqCSYp9BxmuzxV8c4wyw0FJvRygaFHEb5iw0c5w8YCVxoO0X+k4yEpuY7i0c4fBptRq7QGWsCMyePuYIvjTbxzTBwZd62fZoq9GgKmC8cm8RCkwmnXok861MPqfIZMIlsZKkaHi2oEuSRVTWUywelZpJ9EufSLjhWmRIlhCAwHuTuT3MeV8e8XfHT8NKWSFBQJPMSH2wMxquC+KTNlJPykEBamCgbOwTkks/TvGhpxVsnwbNhO1iQLliSw7n0EUPFeJhDEio5pSHJS9jdrFsxWzOKKpSUgJLK5sruSHBwkkbgbwuEpSOZQQ6ayTcnYXJvb8TEeVjrFRUcU4xMny1ITLpSV3FypssSSwY3MekcC0Xw5KaSGCEJFrWBKjba8ecaogacrlqDkmoAKNgQCSVXqJOwYAesepcBCjpZKrh5ac72ija46J5NB5Cq0v6QpqZTAkxaaZPIbNfyhHjRaWfKEI3sx2tVUTFJO0KRzDfPY7xcz1bwpLUCFDz/f0jk2jUitXpnF4Y4dLCRHVyrjpBSm1orYzJBYBqMDOr7QUBwxjnwR+xBEPPimIAQyZZZ9hAlIjWEGRHCImRHCIBxd+GeHmYS0encG4QEgBozH/wAfaR5ZVuTHpEqSwDZjPLbI5JeAK+HhsQ3pNLSAImhyQDDZS0CjO5AVuBFdxDTVIMWepNoXWHS0cFOjz96HT3MPhTocQLjmhIW43icoUpYxnl2bNVZ34tQhDiM4pDCGNOoBTExHUFJMTig+TG6yStyTFYJMaDjk4B2il0NzGyL1ZQ5p9WqXANZqysuYtdboxS+8VsnQKWWSkny/WCmuzqFZWYa/iS0XHDvDS1Kps/SoWbq2POLTR+GZKTVMUVkXKQOSxFnd1ejQsssUdRl9IVE2BJ7Xi5/k0wkBfISzJ+eYX6S0l/8Ac0aPS6KhlJAkIILU/MoZs91bZj7+IDgI5SbEu6j5qt7C3aISzDcWKjhSZISCHBypZdgwNgg5zZ4ruM8HE4FMu6xcLUwLdCXZKW6epMXytIVGpSglALO9+pYO5LeziFOI8TCJShLBIDm+CWyS128miSyO7ConnM+QUKKTkEj2f6Q/wYGt/iiWEi5IJcOOVhdRvj/3C+smqWt5inLM/l17xxIw0ej2tkzfoVLNCZQcKSlisXFTYAYP+sKaoICyQm7kVKJKrYYnAg/CZRr046JR9B9ICdIpRLDAc48o896LRSvfwV+kk/EUJLsJk+n0UEFR9nj1/S0oQEpcBIAF8AWAjzPRcMSJkqY5A+ICCogVKCeYBIuwCRc7mPTdEs04t+IirZizuz74jBVybxVcYmkyzFvNl2JGLfh/7iu4sj7M+n4iEZKJkNYGeKzSk1Hp+/7xca+W6T5RUaWxHrDLo0x6DJDkQ5/DgQjJQ0xosJk8RRAYrPS0BYwefMtCZ1EOjjFV2aBFcdaBkRqCcJiQDx9TEkC4gHHp/gKUUyQOsbqUuMj4PkNKSO0arTljGazNPse0ynVBp6rwrp1c8H1MN4ItbOag8sBBtBZo5YGjEAKMx4rWEgN1jN6/iJAEX3jCWaQ3WMtMklbBniD7NuNaK/VcXIUI+k8WJMWmp8MNeYSgDPKVG4J2s/aDyODyJZUUD4jAMqYOV2eyXb1JLdILcUVKLU6dUywDn3zHdF4eUQVFSUsAd1E3a1LsfMiNGpEyaQmxSTZKGpcCznoBucQz/ApQlBUeQgqNLFTjZzh9mEJ6rS0NRWSuEpPKl1FxzLYISGJJIZinzL23ixRw9CJdyag92YXBBAYYNjba0ElLKylAHKL7b3uDcn2iczThDfEa7lnck9GDj1MI5OgVugMgVJA+WWk8ygCA5+pPq9siJTZqEJLAfNY3q2zsbEW7ntA9WorUSGCRdklwkY9+/vEJujNAcMA5JUwAfHckhrWidt9FOK8gvjKmWYq7np1JwAPT1huSsIUEilTqTzBLjySDts5ufWIagtUhDpSQHfKm3PQPtfEL6VI+Im5JJHrk2hbofimjk7UOpRd87DfoCOUdgY5/Dgg/EFinkDNUoH5ne4teG9Ppw1a0ltgAXUw67B823hXULJyrZu4A6AXaAnXZ1J6RReJpEtCyoykmvdJKClTBRLXBdzFfw/RSpi/s1EUisiYBTy3U6k4HpeLXxZpVr1CEJBJV8o6k2fzteKfic0Sk/Alsf+qsffILhIP9Cfqb9I9HHbj2Zn3o2/DEoNHwy4UghKk2DpBBJBDvb97pTkYckkBgHsx/yjPq8U3gzivw5yEzDyEsCTZJNvJi8bBMktyhvRvyD+0Zc1wGi9mfVpikCkBNM+UWYNzpKD+EevaVIpF3YN+xHmy9NUSn5iVafG32i7+zx6Nws0ywGuHB9zFYO0rMv5HZKdKz0ig42lkn97xpFByfKKjj2meWpuh/COkiMHsys4WiuXphnpeLJN0wvMSxhV0aFoQo5/MQaRp+sQmXI9va8N/dh4sZgtRJDMIrzpE9YLN1F2gZmj9mKnIwBMQeGJ0oCFiI1BJGC6WWVLSBuYCYteAy/tUecJJ0gnrPhyUyE22EXMuZzQhwSyfSLBJABJIEZzLLsc0t1ExOdFQONIQHBDHBJYHe1i9r2hSd4gWpuWgM5KiWbYuL+g3gOaSAsUmzQLmCm8V87iaBYG/ewHmf06RSPMzUp03Yqc3DAU7C4fe+cQtMnAHmBKtlGpSk7kJZ94lLL8F44PkNxCcVioyyCgvewIszBQdj+2hdeqTUSkgEilTJpzzKCM0jaovA9YuosOZst9Sblj+hgWmlKZRAOyQ3e587D6xBzbZpjBJA11rU5ZI/qUQSfJrf3htXD6Uio2JupbEBg9hvbbGIhMNB3WopYkiyX2D9t2iFRpSGuSo7kXOzG+IS0UpnZ2sKU0pTZ3BIAJ6E7Yw0RnS1KVgikBySSE7exOwgqkBAIU9ZAZwDSHfBBv2736RHWao1nbBUAeUmkZAt39Y7XkKW9BZKgCpKGIpVcp5iwduwfbyeFNSlwi17755iA48vyhzhgUpQ5eX5SaThQIHYn9IP/DBIQpIpWxDlQURcgEW+bttZsQz/AFEupCAAQHLFRFgz09y7h+2z36RybMdNi6ionc7Jvf19oOrSJZ1BSr4L/UCxhlEpkgGlICmuBykhJF9ybGJW30Na7KmRw5ZLAM9rlgfQZizk6Khr872U4HYAdc/NBZs37oC1Xcsln7PYARBOmVugZDurmIcA3G/mY7k0Bu+wc6mpnBAJ5WfJNqizN6xJB5WppJBxcWHYC7QUyrvUBvZIG/e8D1E5NgZpsTYEAnzYPAv5B/oqPESgHoKRNKQxUQkhBcmh/vHBOemYyCeDKUJtQKVITUAQz3Di/Z4tfGpebLYn/CRn1g/hITFVlVRSwALVMcsHB26dfKPRi3HHaJVsyqENnpG04BxJc1Pw5iimmzkHm2Zz96LhUoJSlRYNYWSGYDNV3v02GIjrtOkYC1BVMwMVquoAvYgO/UxLJkU47QVaYXhiJY1IDrSVBqiOVQFT82HL28o33DzUH/q5v36x5erTqFRUVJCgXNTqBSy0qYuxFJ9zHovAUkSgDcgkOemxP4+sHH0jN+QtjtPNaBcRkOgw0lN/cR9qUumLVoy3s8+QhrRCbKf0hvVopWodz+MDOIijVZVKTfGIjPUzN3/WDz00q84hOl8pPT9/nBj2OUurmMYWr7wfXIGYQeNUVoZsz01Twu8Fh/Q+H1zG2B94rJpdjJWJaLQrmqplpKjc+Q3JJsB5xreE+E5qJifikJN2SkFaj7coHmdoueBcMRppaQU/OeYlRC3G4YfKD1a7+cOJXOmEsQiVdyLWGWa6leT52zE5ziSfN3WkO/zMSgE0l3IIquw8hZT7B4hMmrUSFADF5hJAZyAm7E4wBeFZc83CeVIsS9yNgT3P523jiyXBXzdJd7dHOw7fg8YJ5L6LwxUPyZZCagVMASokhy9ixIttYQKbrwAyRWwSxBsh7MwsDjo3pCqiShyBc52CUhmwwue2IVUUnYqI6P8AjEnJFVAcn6lRQklQBU5Nr9M7gwDTB1pJNgXJIJxf923gsxRFIDGwc/MbhyCcj6Yh7SaJlEqe4ZwSQkEF8i5IswsHOdhWw3xQkjTgupSmF77k5pc+nYR9/GOlZFi6UsnFN9vT6QebJCiAcB2CAVD1dm6EwaRIKEqsEpLfMUqIcEAs9t4C+jnJFdpwVEBnF87DLuA/oIsPhhIBG1QY3UHwQMO5P7EHVJKrJ5U9zfH9KC0TMtISylOASenR/lz/AGgcqFcrK6VoU5HMelhs7Hf8YYl6EVVMALXIJNgNtj7QebhhL9xTTi7dcwtMQP8AqEVJDjJLeebvfpHarYbbDzdWlJFySGIAHTewieoQokfDSkAuai5dydusBk0pBpRbZnLk5cq/vvBf4kCWlRNiVJ2CXJLMs2YYeCk3FoR0mjk3SP8A4iioHIdhjoLmOpnBjSmoAgWaxY+mB9Ir5k8leLvd6lezsIktBUgg2Li+zc1mBA7wnyh+PyTKyFFlJlgl/mc/7Rb6x9Mm3D1KBuGdLlJBYDe8Cl6egguM3FIH1a1/zjuMFu+T13dhHJ12Fr4JTtan5eVwSObGT94O/wBIglZGCG//ADRUP92ILqkstT2ubPi7wuuclNyqk2PmDl73Bb6x1pvo5LWii49w74k1ClOhAloKlE7HcdyNhvA+F8RSpakpCkykpNKU5aoElR3J6/hB/EfFVpTLpvKVUClWFFKnumzWIuGtCPCdRJWtRAXKUR8qOdBFnuo1D6xv7xkl+xopHEE/DcJKTUA2RcWPnYj0h6dNJlIV0qSfQ1D6GENMgJCwgAjkU9QIfmBLubsR7weVqhQtCpiQbKDEWKcvnY57Rm43/wAGk12Lr1DTJb4rRnuoJP0Jj0XhyKFFL5c+qTSfoxjyzUauWz1IJBBAVNGxBextjePUZWoStlJLitwR0WkGLYlxRm/J3Q+osX2f8miUz5SIGoEi9hmJvv1EaDCY3jEplq94SeLrxBKZQPWKTeImmLtC2uEBmB0EbkH3hjVjlhaSXHlBQ/gz2oW8KCZ5x2Zq0gmAfxKeka1o5sR4Vo6pqahyi57tdo2MrUOwSAkYBMZzhSipRADs31jSaXRLe5YOP9R8hufOM2Z3JJmyKSjZc6jUyQgcta0sAGLMzvm+dwPKAaXVKmLduUAlXK/KLs5Ng7WBEMTOEpSylrKy2MEs2TdunpB9Kt+X7NKACSAXJYWwWy2Xjsj91X/BlhXG0m/v+gBcoISmmotYKqKWYk36+TNAjoJjF1AOAHUxYDoGb6w5NWXYqJAS7JNPmcPk937QNSpabhLk/wBSnUT0cuzRjldmpEJ+jSWBuQBYJNI3fcXdxBpekSMoL3Ptje39t4MTcgBYDsCWFAH1PR7woZAsbF3upai97lhYwsnRyt6GVagIZyEukPSkG5AsLdN/PEclqIUDQoG/Mo9ixZ8HtsYgoh7KPyg0gAKAADv0H5NA9Nq0lbJNiUXfmtt1Ac7s7XjvOzq1oaCy17OCU0XdiMnp+kCRMSKizEt85dW7kAP2tCs/VhAeYsqS5YJAR5AHcfu0H07tyUpqTU+TykOCTd7+XeAk/B1HQTbLHqyEe2R0jpnpp5cOQVJdbEhwwF7AX9+0V41IqUkEtyklQuq3f7v4wSekLkrD35TY3LVWEcnTpjcfIdRKgFAlQVhRJb0A/OOTASlPPsMADD2fsPwin4FOUCp3LAuMgDvduntF0rXpEuoBJDlI2YZe7gkuejfWOcewu06PvhBIZ3OXKici46QzQDpyC5ZYPYZAb2hAzQoH4fME52I9Df1DiDaKcVIWmliXuTYqASoDOWf3joKVtfQs1q/sEroHG7A2LXxiPv4qylAgBkkvYAuwttk77QjP1SQG+Jc/Mwb0D5HnA5UxITMvenbNlocn3+sCKa0UcbQ2OIhXzBQJ3DlPnzX9ngK5qyFU0kDLEk46FjCSUFV0gnzNvV4bkaYpPNZYOwDC2xZ3c+jR1LyFpLoY1SgFkmrLpQR2yewMVqtSpRckP1pJNrZMWmosRStRDDN0Gwd0mz/WFypB+ZLd0uU9rEuPR4ZtPoEddlP4hFWnCi5KZmTsFJx7pip8OySqcGGyn6ANkxp9fo/iSVpSAagliCPmSscpvYsom/SKZQMiYiQAU8yayzKUpm/2hy3vvGyErx0Qf7aLvTzvtQALFKhk35S583/AQThpSlaVMRe7/wBJsfoTENOhCFpOFOOZRdrgYiU2cl2ftGPk9NFuK2iWs4cEqKTgFvT26RfeC9IpEpxMJlqHKk3ApWpNQ6OAA3aK2f8AaIQsXLUK80gMfVJHtEPD86dJmJlJP2XxASlnKUTQp2U9hWkH1i+LtozZvdA9HpBydhE9vKF9NYMzNaCSzc+hjSmeayr8QSXQD0MZeYY2vEEVII7RjNQmEl2WxvQpqlcvpCUskCGp1xCiS4MKWXRieKCmfMT0Uoej2+kCC4c8Rp/5mZ5p/wDBMV4ePRj0LVmi8NrArfJpYD1G1yPaNPI0zh/ldmUwDXt1UYyPAJ5SpVzcDdsGNTp9ezWBIvcVP7x5ubWQ2JNw0Wg4eW56QHsQAQWwz7/WJ/w0tKSolVjZkhIDg4teF9TNUb3pN0u9r3IHnE5eoIVLSVmlTVA7VE5f0Lx2TipuuyWPm4oHN1qX+UqOHJJLesdGtGyW+kcny2JBCagruAL4z9XjhWio8u7M4Nmux3vbG0YnE0qqPtbMUpZAKst0fa8REimxLkh2KnSHy6dyc43hifPAVcEFTG5BpCg7M3QjBe0AVKs6QFDtgNsbOI53F6CtoBxfUUJSCAfiJFRTZZ7s7Ys27DEc0suhIKS6QRzUkdDcbHt+MV/FJJUZZCbkUqyzhavxtDknVJRaoVBwX+7s3Q7xWXSs6taO8Uk1BRW4ShVVhYsWpDtdohw/VVqFQzUEpCnYEFhc9SLQfWqCgkEugsqzC7XKS1i4PUWgGh06gQULSplDkIAWwPY4a7h8bR2ukHxshqJxCkuitIDNflJOUkY8mbtDul5kkhQCSm9QKSkhQLXN8G4iEzTrS5UBSH2IcjFyWZ94NoayoKNOGZN3DUt53+sJddgfWhXVrpt8NR/zAfOHsbiOg/ZECWXBBAcAXBd2xgfWHZWnpOQ39JDpv2fPcXjhZLjmu9QblNPMGu4tUL+8Be56O5FYiUtXzFKR7kWxcecWej1BKrrb5Ba5ZJZRdQLqY7wGdMSZZMsVHaoBJO1QS9/R4U4WJiFETARyqeoZbmbNiSBDRtAlUlY1q9KhKihaQGJcpD4P9J/X0iWnkAfKQykkDAc8pCWNwbPfpDOp1oISsguRzAJLum2O4Y+8V6eJpcFUtZILvSAQOz+cc17tixbcRo6Ytb7wLuDa+373gKeHK3Uw7D+8DVxBSVGmWoFJIazZYgAuPpE5PEFqstFO7hV+vyn9Ym4/A3uQabwpK6SpSrCmxaySRfvHf5bKThIJ/wAxJbuzxATXF5nLe4QdwCkFnZr9RApkuYq4UFd0pftti3VoZp9ipt6sNqJSKSkBIq5Tb+oUemY8+0vHJsslL1B7pWAoAjo90kdmjW6tMwIUblhUOUZTzC79RGR4voj/ABK0oBNSnT1NTKH4xr/G2mmLNUbOdpUEFRcBncGoFWQ4Nw584lOTKUpSwpdyVBkqYk3YMm17XhTSJV8NOTygOF2cf+vpDU1KilJZyHBYszHB6liL9xGdutD19hZWrSmpAmWWAxKZjhYwKabnbO8T4RrQdQlKZiCpaVIZiFJWm6QxOCxHrFcEn/pn3DwXixMyT8UAiYkuWdxMQxftUm/vFoSTJzhX8npMrWsUq2WkG+xGYdRNe+34RifDXiRExCUqstL2BASRl0glwDltntaNWnUpa34j3sTFk2jzpRoNqDtGS4hKZRHrGp1C7RR8Yl2Ch5RzOgUExFoSkDmIiymJtCLALEAujJ+I0f8AMqJ3CfwEKgDp9Ie8TIacfJMVwniNsNxQUwmmlKQsHraL2TqlBuQn/uS0VXEdWkJcZEO6PVIIsD13x7RjzK9tG7FVUavS6ULTXWByhyoEBxYgvi0SnoSabhTJGFSw46gqVj0im083LBRwbvu1wOzfXtDHEZDpQaFGxSzhiQduzEQJ00pUZ4xak48gvFzqPiLZKlpsUsQUlLWJIs/fq8A0cucTzIAfqR+RMMaZJEklSaCk2IBchQYpcAPcA+8BPFlJslSgOpN7bMoqbyAjPkimaIN1SLJciyXtYAuXuC1j0xC51CUKarmezXfyY38oWRxUlCzWXdzlyFAhThgDdveF08YlkpSpKgkC5QKST1Idj9IThu0FJ+S3/jSUk3JBFjLALG2AA6fK98wqn4JzKCVAu6gAg9bnHr7xKXpgoPSmlVmclQJul0mzONo+mpEtyS4w6AkgHpYH8YDutgVeCWr0qloASjAL0sWSLiwd9zbpCMvThJFJqO6qFkkMxA2G9+8GlKSonlU6sV8pKgXDNcWq6bQZGoJKa2KRZqiPLmAd/N4N/AdrQPUziClrJa4KSqpWCyMPi4bMdlSWun4kt8f05tb5k37mJJ1ibiqli7WISHZRB32Pd8RKWtKgVJWFBNiylA/7XqGekc+S+wWSXIJVyqUoq5kvnLvT5Xt1gMpKkkfMcfMAE9L3doDP1KSliFFlG18Hmf3Jz0iGq1yaUhYdIDBJBdjb5me3cx1WzldDOoCg4ILblSkgDvy3iS9XgVpdJ+8qsEDoSXbIzCMzioprUlipw6KVDIqCkkA97H70RGpUVH4akTGD7IPoFs/o8Hg10d2tlzJ1QP2ZYhRe9lB+ZPKXDtbIB7QEykKJAmXwxZB6Y3v0eKv4swpSRKw4JIcgpNj2FJTEdfqzTUAhyQFljZVrs28M4cuxEqei2UA1ZQo2Dkg5OX/7nitm8TUF/Zy7Am4BDg29/wBYQRrSUq+0W/zul0kjCgerGk+8S/4gJPNz2Zikp9XRS584Hpook/I/L4mtyC4BByg5FwO1wfeA/wA1JLtcfeZj7vbygZ16AlJ5kKF8hWOiGCr3F7d4+1CpJIomkE3BWkhA9bg9LkMXtaOWM60M/wA4WzLIIU7VAqJ6gEEGKXVcQlBLqTMBP2QUlQK0fDZNwQHJS1wR9IOjh8w1LSoTATcppVf/ALDFXxHSqKJgVl0zAGbB+GrP+pJ9IvjVOickqtGh4FqpfwkoROSspG7oLO4DLyfInEWKJ7VgoVlJ+U/eT+dOexjB8Ll/DvNZlCyTk97YHcxbabiKgpLKKUtSwNg7tYjZRd/OFyYlbo5W0aBOoKmplqLuxw/vHZXEkpPOpISbKFT2fPofzjOTtXMSf8WaGLj7VVj2fEAGtmcw+LMuXPPk9bpeBHGltBkm1RouA6BJnJUhaDQlRKUmqwX9k/8ASaSW/wBLR6DoZlvlvj9Lx4/I8RaiTMrC66hQy79xgDeNl4f4sdQEqrIexAZ0LF28stFZJrZjyQfk2SlOCHxCs8VIIiekIul1EsxcM/pj1hHUaikwrZFIrJ4YGEtQiLHU5eFJg/flBHRj/ESXmqPQJH0H6xTAQ5xLWvNV0Kj7YH0hcThG2FpAbYnrZrmHuFa0BDFy3QjB8wYlxnRgcwiolzWMBpTibE+LNfwzjKELBCqdiwVg9bYdtto0M7i81aSoMGuHKrgWI5SAbkf7Y87lT0hmjZeGuIIWBWpRKLlNrjYjG1iImotJpC5eNqbD6fjig4XLlqCrKFK7t3qzBpq5bMEFJJcEBKkt6kH6QnqZkhN/hzSDgtUn6LB94GvVS5iQmuYj7rfCZBDuByqUolzvEHjb7GU437U0WXxZaCQZyQMFJRzMr/LTbbfbeBOkGlCkKWcJDA46KAfrY/pFb/JU3+2pDt9oiagOerpDecQXo5KwQdRJqlhifuqGxcAvZgT29Yn6aKcl8htVMmOapanNrhgWttaIapcwKqllaKwFEIe+OhbINj5GDaVKkJaRMSen/MIAHehKmz3j5E3UpCq5csJJsqhBl1G7FlWfqDm13juFB9RfRIcQILzBUsC1ICLgtzJ+W9wbCPps9BFqkVDKgFA7FqHUA4IxAJulIcTdNSeqVLSRvZJCrNAhM04NKkzUoLFJMpR5lZTUaXFgRbcweIOaQbTyFOFPKUndi5SC4Jp+YMC+NoHM06kF1Fmwwv6XheaEkCib8O+DKmpLM1VQQSAX67wVKZg+zTOAKSWacyDn+ssVO4YgY3juAfUCjj6qhzODY1orJD8pLu5D7dTA5vEwSUzEc1xyGkgj/KtwfJxETOUAStMqbel6ZaLtspKknJyxxETxKpSZf8OoTQGNE1JUvZxZj3vDcBOaQ2kS7SzMYqANwQUlg4sC7ilm6QFUpwfhGWu2fign0Rkn09IrdYiSkqCxOkqD2IQSFC4+8Oo22haqQtJWqaEr/ppUyi+QQksCLwyxh5/ZbhU9CuczUhYaxWM2SWsKXszQSXqJwWy0pmABiky0pJHmikkv1/OKtWtAdMvUykBjn4qnB+4XlgE+jRCRxeapQCp0pVI5fiAFBHS6XCvOG4MVyXwWs/UyksoSwTkU8yFA2KSDgsX+baPlTpFiitAN6jLqNQyOQkj1ER4JrUKnfCnJkkEXMtKiFFnYsabAHmSNonxlCNNMvKKpKw4oUSArFicF89WEF4nVk/WSlxYj8FCyGmyySWNZKT61D84PJ4ctX2aWUpJJTSUqSQchJTkhRfyVBU6FRuiRPSks1KUVOOqj72iKvDS1AFI1CVB2KqWCs7LdL9YHpsZ5l8gv5eUq5kcw2pY56+5iE/ic0ELKjyvYmstuOdxhtmsItdDwCcpNQmTpRIJKa1BL+ZJYb4wIck8An2rnggOWVzjGWKB5teOWNglnj5Mdq+Jc5EyTLmB3ChUhSgcF0lsNtFmJklct1IVKKhspJa7OygkkP06RqdF4fQiy6Vs5SKKSHvYhVuZ8WuLdJjw3pX+QEsMqVh7WfF/rDuNkvXS6MsrVSlJK1TLgsp0KUSq/NYYLEh4+R/DEA/HQ52Y29WA+sapHhrSXIlhJIb5izdw7d37GOy/CWld/hJv1dXTYlibtHLEjv8qjJzNDKmBSETJZVsxJL7EDKvQesOcCUnRagJnKKUTQDUUlISrv1ScuH2jT6fTyZJdKEyyACzBBSHBsrBsXZ/7U/iPiMidLMkzEVZQXYBV2chwm1u8PwSVNknmc30bQ6xJahQWsipNJBS39TjMVHFCaSoDcx5vwLxEvTFSfmSpwUhRFKvuqBHQ+8bocWFNCEFSMqUXDe94zzhxGUaEU+IUtSqxHWFeJcd+z5HZTpqaztcA9fLqI0Gs4JpkoWqakEpCVXOH+6QGfyMeccT1S1KfYPSMBIPQbQ+OCbOtPo+Mp4h8KISdV1idUaVaJ7LDjinSbWjMkRr+Mf4ZjJnMJi/U2T7C6GUFLSDgljHpvC/C2nABEtiUsTUrfO8ebcL/xUeceycO+VPkIGR7IzeivT4cnJT8OVMlpS73lCr1JBGG22hvT+FZgDr1JJ6Jkywn2ILxdSsw0cQLM7Zmj4Rl1BSiFMG/wZABfdvh5iSvC2nKQmh6bggJSp+tSEg+mI0MyAyYQZTZRzPDklqfgp86QFdPmDHEA1Hh/ToQfs3sBdazjH3o0MyKviHymAMpNmaVwqWkFQCg4Yj4i2byqig4zqB8iRgB3JObgX2A27iNRP+SMVr/8dfmn/wAUwuL3S2Vf6i+r1UxY51qUMAFRYDoB0hGnsPaHp+3l+sAjZQiehQyQc/pAv4fobQ2cRAQaGTFVyD1jgkGGNz5RIfpHUNYsdMqJDRq7Q2cxJEdQvJiun+JLUFoLKGCDfeNDpPEa0LKzLCiXPzMAoi5sHv394rZWf33gscTnT7Rtv+OJLAhK3HMLBgvBOcMW9IB/xzLFhJXSAwdQekgVA93cvGSTgROOJcIl9qfHh2lHfK7EOKcDISCPWK+f40nqwlIfzP8AVu/+YwkNv31gqdoFBVLwcPiTUn75G9gA1wfxA9oD/OJ7sZiulja1sDyHtDH3T++kLTfmMdSCpX4GUcT1A/8AtNx59f1PvE5vF55zNPWwHV+kBl/J6mBLjqQLJz9XMWKVzVqTblKrFhZxubC8LEAbD2jq8GBzMD0g0MhXUSC7p3PtGh4d41my0JStAVThTsrzNjUce0U5xA1/r+UBxT7Hse1niebMTSosl3ZyXPVRJcmFEauq5hWbgR2XiAoobimNywMwQTB0gEjEcEMkSa2f/9k="/>
          <p:cNvSpPr>
            <a:spLocks noChangeAspect="1" noChangeArrowheads="1"/>
          </p:cNvSpPr>
          <p:nvPr/>
        </p:nvSpPr>
        <p:spPr bwMode="auto">
          <a:xfrm>
            <a:off x="76200" y="-781050"/>
            <a:ext cx="2838450" cy="1609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0" name="AutoShape 4" descr="data:image/jpg;base64,/9j/4AAQSkZJRgABAQAAAQABAAD/2wCEAAkGBhQSERUUEhMWFRUWGRgXGBgXFBgXFRUYFxgXFhgXGhgXGyYeGBkjGRgXHy8gIycpLCwsFR4xNTAqNSYrLCkBCQoKDgwOGg8PGiwkHyQsLCwsLCwsKSwsLCwsLCwsLCwpLCksLCwsLCwsLCwsLCwsLCwsLCwsLCksLCwsKSwsLP/AABEIAKkBKgMBIgACEQEDEQH/xAAbAAACAwEBAQAAAAAAAAAAAAADBAIFBgEHAP/EAD8QAAECBQIEBAMGBAQGAwAAAAECEQADEiExBEEFIlFhBnGBkRMyoSNCscHR8BQVUuEzYnKSFiRTgrLxB0Nj/8QAGQEAAwEBAQAAAAAAAAAAAAAAAQIDBAAF/8QAJxEAAgICAgEEAgIDAAAAAAAAAAECEQMhEjFBEyJRYQQygdEUcZH/2gAMAwEAAhEDEQA/APKWvHwRHXtEK4ZnsgzmOR1URgAJy8/vtGq4PKS4e8ZWXmLjhy1VBoWSONVxSShsbRUyeEKWoBIi2XLKkpBEa3gnDAKbRFMVy4oU4Xwr4SA4h6VxIJs8XvENGKI8w4rWiabnMdRKHvN5M4oDLVfaPG9dqXmq/wBR/GNGZ8z4amOxjLStOVHu/wCkGP2WhHj0XnCtazRoDJEwRnZegKEgxoeCKsH3iE6u0O+rKw+Gql23juo8MKlEE3jXykMp4JqjVaO5sTmyh0KQGi2nSUqTBEcPBFoIiWIArdsV0umpwIW4rw8qEXUhYiAVUqOBbsp+D8Hp2i6UizQzSAIRVNcxz0C3JkZ4ABeM/KAOoHS0XutugxmROImptCeSkVo2hNgBD2kldYptI9QMfSfESp04y9NLCgmy5qifhp8gLqPqMdItHZFo1C8NFFxnxDKk2WsP0Fz7D84FxHgy51l6qaB0SEpT7C/uTGQ4r4JpPLPd/wCpDfgow+vIsYoPP/8AkBAJolqV5kB/S8CkeOFTVBCJLlVgK/7Yirn+CpgDmbLA6moflGg8CcF+BNCwsLrlqvSWLEMx6edy2IZ8K0VdJFwNOWuU1dA5HlU35RnOKFSDzpIfB2I7HeNhrdC/MnObfh+fpFXxTSGYgyynAsXZjkG46/jGZPZ0ZHmmrmGoxBGoLNFtxXw/Ml3LKHbaKzTaZy0bE1RS7BBMMyRcRPWaRsQfhejKi8FvR1FgmXcdo4T3htMlrQmdMrpEzjIlUQTHxjjxoCQUI5ElCOFMAB2XmLnhK2UDFdoNPUY0PCuDFRDCEk0Ev5ercJAjf8Hl8iYxel4VSU9jG50AFAiJnyDuqQ6IxPiXhQKSRmN2kOmM34jl/ZqaCyeJ7MBop5KVJ3gvB+Cupz1g3CtFkkZi90SQiJTl4NbdIDruHCkBo+0mioEWU5QcQDVL6RIW3VHVTY4ueGik4hxQIwYqV+JO8NxbGUDcSprCFJuqCSYp9BxmuzxV8c4wyw0FJvRygaFHEb5iw0c5w8YCVxoO0X+k4yEpuY7i0c4fBptRq7QGWsCMyePuYIvjTbxzTBwZd62fZoq9GgKmC8cm8RCkwmnXok861MPqfIZMIlsZKkaHi2oEuSRVTWUywelZpJ9EufSLjhWmRIlhCAwHuTuT3MeV8e8XfHT8NKWSFBQJPMSH2wMxquC+KTNlJPykEBamCgbOwTkks/TvGhpxVsnwbNhO1iQLliSw7n0EUPFeJhDEio5pSHJS9jdrFsxWzOKKpSUgJLK5sruSHBwkkbgbwuEpSOZQQ6ayTcnYXJvb8TEeVjrFRUcU4xMny1ITLpSV3FypssSSwY3MekcC0Xw5KaSGCEJFrWBKjba8ecaogacrlqDkmoAKNgQCSVXqJOwYAesepcBCjpZKrh5ac72ija46J5NB5Cq0v6QpqZTAkxaaZPIbNfyhHjRaWfKEI3sx2tVUTFJO0KRzDfPY7xcz1bwpLUCFDz/f0jk2jUitXpnF4Y4dLCRHVyrjpBSm1orYzJBYBqMDOr7QUBwxjnwR+xBEPPimIAQyZZZ9hAlIjWEGRHCImRHCIBxd+GeHmYS0encG4QEgBozH/wAfaR5ZVuTHpEqSwDZjPLbI5JeAK+HhsQ3pNLSAImhyQDDZS0CjO5AVuBFdxDTVIMWepNoXWHS0cFOjz96HT3MPhTocQLjmhIW43icoUpYxnl2bNVZ34tQhDiM4pDCGNOoBTExHUFJMTig+TG6yStyTFYJMaDjk4B2il0NzGyL1ZQ5p9WqXANZqysuYtdboxS+8VsnQKWWSkny/WCmuzqFZWYa/iS0XHDvDS1Kps/SoWbq2POLTR+GZKTVMUVkXKQOSxFnd1ejQsssUdRl9IVE2BJ7Xi5/k0wkBfISzJ+eYX6S0l/8Ac0aPS6KhlJAkIILU/MoZs91bZj7+IDgI5SbEu6j5qt7C3aISzDcWKjhSZISCHBypZdgwNgg5zZ4ruM8HE4FMu6xcLUwLdCXZKW6epMXytIVGpSglALO9+pYO5LeziFOI8TCJShLBIDm+CWyS128miSyO7ConnM+QUKKTkEj2f6Q/wYGt/iiWEi5IJcOOVhdRvj/3C+smqWt5inLM/l17xxIw0ej2tkzfoVLNCZQcKSlisXFTYAYP+sKaoICyQm7kVKJKrYYnAg/CZRr046JR9B9ICdIpRLDAc48o896LRSvfwV+kk/EUJLsJk+n0UEFR9nj1/S0oQEpcBIAF8AWAjzPRcMSJkqY5A+ICCogVKCeYBIuwCRc7mPTdEs04t+IirZizuz74jBVybxVcYmkyzFvNl2JGLfh/7iu4sj7M+n4iEZKJkNYGeKzSk1Hp+/7xca+W6T5RUaWxHrDLo0x6DJDkQ5/DgQjJQ0xosJk8RRAYrPS0BYwefMtCZ1EOjjFV2aBFcdaBkRqCcJiQDx9TEkC4gHHp/gKUUyQOsbqUuMj4PkNKSO0arTljGazNPse0ynVBp6rwrp1c8H1MN4ItbOag8sBBtBZo5YGjEAKMx4rWEgN1jN6/iJAEX3jCWaQ3WMtMklbBniD7NuNaK/VcXIUI+k8WJMWmp8MNeYSgDPKVG4J2s/aDyODyJZUUD4jAMqYOV2eyXb1JLdILcUVKLU6dUywDn3zHdF4eUQVFSUsAd1E3a1LsfMiNGpEyaQmxSTZKGpcCznoBucQz/ApQlBUeQgqNLFTjZzh9mEJ6rS0NRWSuEpPKl1FxzLYISGJJIZinzL23ixRw9CJdyag92YXBBAYYNjba0ElLKylAHKL7b3uDcn2iczThDfEa7lnck9GDj1MI5OgVugMgVJA+WWk8ygCA5+pPq9siJTZqEJLAfNY3q2zsbEW7ntA9WorUSGCRdklwkY9+/vEJujNAcMA5JUwAfHckhrWidt9FOK8gvjKmWYq7np1JwAPT1huSsIUEilTqTzBLjySDts5ufWIagtUhDpSQHfKm3PQPtfEL6VI+Im5JJHrk2hbofimjk7UOpRd87DfoCOUdgY5/Dgg/EFinkDNUoH5ne4teG9Ppw1a0ltgAXUw67B823hXULJyrZu4A6AXaAnXZ1J6RReJpEtCyoykmvdJKClTBRLXBdzFfw/RSpi/s1EUisiYBTy3U6k4HpeLXxZpVr1CEJBJV8o6k2fzteKfic0Sk/Alsf+qsffILhIP9Cfqb9I9HHbj2Zn3o2/DEoNHwy4UghKk2DpBBJBDvb97pTkYckkBgHsx/yjPq8U3gzivw5yEzDyEsCTZJNvJi8bBMktyhvRvyD+0Zc1wGi9mfVpikCkBNM+UWYNzpKD+EevaVIpF3YN+xHmy9NUSn5iVafG32i7+zx6Nws0ywGuHB9zFYO0rMv5HZKdKz0ig42lkn97xpFByfKKjj2meWpuh/COkiMHsys4WiuXphnpeLJN0wvMSxhV0aFoQo5/MQaRp+sQmXI9va8N/dh4sZgtRJDMIrzpE9YLN1F2gZmj9mKnIwBMQeGJ0oCFiI1BJGC6WWVLSBuYCYteAy/tUecJJ0gnrPhyUyE22EXMuZzQhwSyfSLBJABJIEZzLLsc0t1ExOdFQONIQHBDHBJYHe1i9r2hSd4gWpuWgM5KiWbYuL+g3gOaSAsUmzQLmCm8V87iaBYG/ewHmf06RSPMzUp03Yqc3DAU7C4fe+cQtMnAHmBKtlGpSk7kJZ94lLL8F44PkNxCcVioyyCgvewIszBQdj+2hdeqTUSkgEilTJpzzKCM0jaovA9YuosOZst9Sblj+hgWmlKZRAOyQ3e587D6xBzbZpjBJA11rU5ZI/qUQSfJrf3htXD6Uio2JupbEBg9hvbbGIhMNB3WopYkiyX2D9t2iFRpSGuSo7kXOzG+IS0UpnZ2sKU0pTZ3BIAJ6E7Yw0RnS1KVgikBySSE7exOwgqkBAIU9ZAZwDSHfBBv2736RHWao1nbBUAeUmkZAt39Y7XkKW9BZKgCpKGIpVcp5iwduwfbyeFNSlwi17755iA48vyhzhgUpQ5eX5SaThQIHYn9IP/DBIQpIpWxDlQURcgEW+bttZsQz/AFEupCAAQHLFRFgz09y7h+2z36RybMdNi6ionc7Jvf19oOrSJZ1BSr4L/UCxhlEpkgGlICmuBykhJF9ybGJW30Na7KmRw5ZLAM9rlgfQZizk6Khr872U4HYAdc/NBZs37oC1Xcsln7PYARBOmVugZDurmIcA3G/mY7k0Bu+wc6mpnBAJ5WfJNqizN6xJB5WppJBxcWHYC7QUyrvUBvZIG/e8D1E5NgZpsTYEAnzYPAv5B/oqPESgHoKRNKQxUQkhBcmh/vHBOemYyCeDKUJtQKVITUAQz3Di/Z4tfGpebLYn/CRn1g/hITFVlVRSwALVMcsHB26dfKPRi3HHaJVsyqENnpG04BxJc1Pw5iimmzkHm2Zz96LhUoJSlRYNYWSGYDNV3v02GIjrtOkYC1BVMwMVquoAvYgO/UxLJkU47QVaYXhiJY1IDrSVBqiOVQFT82HL28o33DzUH/q5v36x5erTqFRUVJCgXNTqBSy0qYuxFJ9zHovAUkSgDcgkOemxP4+sHH0jN+QtjtPNaBcRkOgw0lN/cR9qUumLVoy3s8+QhrRCbKf0hvVopWodz+MDOIijVZVKTfGIjPUzN3/WDz00q84hOl8pPT9/nBj2OUurmMYWr7wfXIGYQeNUVoZsz01Twu8Fh/Q+H1zG2B94rJpdjJWJaLQrmqplpKjc+Q3JJsB5xreE+E5qJifikJN2SkFaj7coHmdoueBcMRppaQU/OeYlRC3G4YfKD1a7+cOJXOmEsQiVdyLWGWa6leT52zE5ziSfN3WkO/zMSgE0l3IIquw8hZT7B4hMmrUSFADF5hJAZyAm7E4wBeFZc83CeVIsS9yNgT3P523jiyXBXzdJd7dHOw7fg8YJ5L6LwxUPyZZCagVMASokhy9ixIttYQKbrwAyRWwSxBsh7MwsDjo3pCqiShyBc52CUhmwwue2IVUUnYqI6P8AjEnJFVAcn6lRQklQBU5Nr9M7gwDTB1pJNgXJIJxf923gsxRFIDGwc/MbhyCcj6Yh7SaJlEqe4ZwSQkEF8i5IswsHOdhWw3xQkjTgupSmF77k5pc+nYR9/GOlZFi6UsnFN9vT6QebJCiAcB2CAVD1dm6EwaRIKEqsEpLfMUqIcEAs9t4C+jnJFdpwVEBnF87DLuA/oIsPhhIBG1QY3UHwQMO5P7EHVJKrJ5U9zfH9KC0TMtISylOASenR/lz/AGgcqFcrK6VoU5HMelhs7Hf8YYl6EVVMALXIJNgNtj7QebhhL9xTTi7dcwtMQP8AqEVJDjJLeebvfpHarYbbDzdWlJFySGIAHTewieoQokfDSkAuai5dydusBk0pBpRbZnLk5cq/vvBf4kCWlRNiVJ2CXJLMs2YYeCk3FoR0mjk3SP8A4iioHIdhjoLmOpnBjSmoAgWaxY+mB9Ir5k8leLvd6lezsIktBUgg2Li+zc1mBA7wnyh+PyTKyFFlJlgl/mc/7Rb6x9Mm3D1KBuGdLlJBYDe8Cl6egguM3FIH1a1/zjuMFu+T13dhHJ12Fr4JTtan5eVwSObGT94O/wBIglZGCG//ADRUP92ILqkstT2ubPi7wuuclNyqk2PmDl73Bb6x1pvo5LWii49w74k1ClOhAloKlE7HcdyNhvA+F8RSpakpCkykpNKU5aoElR3J6/hB/EfFVpTLpvKVUClWFFKnumzWIuGtCPCdRJWtRAXKUR8qOdBFnuo1D6xv7xkl+xopHEE/DcJKTUA2RcWPnYj0h6dNJlIV0qSfQ1D6GENMgJCwgAjkU9QIfmBLubsR7weVqhQtCpiQbKDEWKcvnY57Rm43/wAGk12Lr1DTJb4rRnuoJP0Jj0XhyKFFL5c+qTSfoxjyzUauWz1IJBBAVNGxBextjePUZWoStlJLitwR0WkGLYlxRm/J3Q+osX2f8miUz5SIGoEi9hmJvv1EaDCY3jEplq94SeLrxBKZQPWKTeImmLtC2uEBmB0EbkH3hjVjlhaSXHlBQ/gz2oW8KCZ5x2Zq0gmAfxKeka1o5sR4Vo6pqahyi57tdo2MrUOwSAkYBMZzhSipRADs31jSaXRLe5YOP9R8hufOM2Z3JJmyKSjZc6jUyQgcta0sAGLMzvm+dwPKAaXVKmLduUAlXK/KLs5Ng7WBEMTOEpSylrKy2MEs2TdunpB9Kt+X7NKACSAXJYWwWy2Xjsj91X/BlhXG0m/v+gBcoISmmotYKqKWYk36+TNAjoJjF1AOAHUxYDoGb6w5NWXYqJAS7JNPmcPk937QNSpabhLk/wBSnUT0cuzRjldmpEJ+jSWBuQBYJNI3fcXdxBpekSMoL3Ptje39t4MTcgBYDsCWFAH1PR7woZAsbF3upai97lhYwsnRyt6GVagIZyEukPSkG5AsLdN/PEclqIUDQoG/Mo9ixZ8HtsYgoh7KPyg0gAKAADv0H5NA9Nq0lbJNiUXfmtt1Ac7s7XjvOzq1oaCy17OCU0XdiMnp+kCRMSKizEt85dW7kAP2tCs/VhAeYsqS5YJAR5AHcfu0H07tyUpqTU+TykOCTd7+XeAk/B1HQTbLHqyEe2R0jpnpp5cOQVJdbEhwwF7AX9+0V41IqUkEtyklQuq3f7v4wSekLkrD35TY3LVWEcnTpjcfIdRKgFAlQVhRJb0A/OOTASlPPsMADD2fsPwin4FOUCp3LAuMgDvduntF0rXpEuoBJDlI2YZe7gkuejfWOcewu06PvhBIZ3OXKici46QzQDpyC5ZYPYZAb2hAzQoH4fME52I9Df1DiDaKcVIWmliXuTYqASoDOWf3joKVtfQs1q/sEroHG7A2LXxiPv4qylAgBkkvYAuwttk77QjP1SQG+Jc/Mwb0D5HnA5UxITMvenbNlocn3+sCKa0UcbQ2OIhXzBQJ3DlPnzX9ngK5qyFU0kDLEk46FjCSUFV0gnzNvV4bkaYpPNZYOwDC2xZ3c+jR1LyFpLoY1SgFkmrLpQR2yewMVqtSpRckP1pJNrZMWmosRStRDDN0Gwd0mz/WFypB+ZLd0uU9rEuPR4ZtPoEddlP4hFWnCi5KZmTsFJx7pip8OySqcGGyn6ANkxp9fo/iSVpSAagliCPmSscpvYsom/SKZQMiYiQAU8yayzKUpm/2hy3vvGyErx0Qf7aLvTzvtQALFKhk35S583/AQThpSlaVMRe7/wBJsfoTENOhCFpOFOOZRdrgYiU2cl2ftGPk9NFuK2iWs4cEqKTgFvT26RfeC9IpEpxMJlqHKk3ApWpNQ6OAA3aK2f8AaIQsXLUK80gMfVJHtEPD86dJmJlJP2XxASlnKUTQp2U9hWkH1i+LtozZvdA9HpBydhE9vKF9NYMzNaCSzc+hjSmeayr8QSXQD0MZeYY2vEEVII7RjNQmEl2WxvQpqlcvpCUskCGp1xCiS4MKWXRieKCmfMT0Uoej2+kCC4c8Rp/5mZ5p/wDBMV4ePRj0LVmi8NrArfJpYD1G1yPaNPI0zh/ldmUwDXt1UYyPAJ5SpVzcDdsGNTp9ezWBIvcVP7x5ubWQ2JNw0Wg4eW56QHsQAQWwz7/WJ/w0tKSolVjZkhIDg4teF9TNUb3pN0u9r3IHnE5eoIVLSVmlTVA7VE5f0Lx2TipuuyWPm4oHN1qX+UqOHJJLesdGtGyW+kcny2JBCagruAL4z9XjhWio8u7M4Nmux3vbG0YnE0qqPtbMUpZAKst0fa8REimxLkh2KnSHy6dyc43hifPAVcEFTG5BpCg7M3QjBe0AVKs6QFDtgNsbOI53F6CtoBxfUUJSCAfiJFRTZZ7s7Ys27DEc0suhIKS6QRzUkdDcbHt+MV/FJJUZZCbkUqyzhavxtDknVJRaoVBwX+7s3Q7xWXSs6taO8Uk1BRW4ShVVhYsWpDtdohw/VVqFQzUEpCnYEFhc9SLQfWqCgkEugsqzC7XKS1i4PUWgGh06gQULSplDkIAWwPY4a7h8bR2ukHxshqJxCkuitIDNflJOUkY8mbtDul5kkhQCSm9QKSkhQLXN8G4iEzTrS5UBSH2IcjFyWZ94NoayoKNOGZN3DUt53+sJddgfWhXVrpt8NR/zAfOHsbiOg/ZECWXBBAcAXBd2xgfWHZWnpOQ39JDpv2fPcXjhZLjmu9QblNPMGu4tUL+8Be56O5FYiUtXzFKR7kWxcecWej1BKrrb5Ba5ZJZRdQLqY7wGdMSZZMsVHaoBJO1QS9/R4U4WJiFETARyqeoZbmbNiSBDRtAlUlY1q9KhKihaQGJcpD4P9J/X0iWnkAfKQykkDAc8pCWNwbPfpDOp1oISsguRzAJLum2O4Y+8V6eJpcFUtZILvSAQOz+cc17tixbcRo6Ytb7wLuDa+373gKeHK3Uw7D+8DVxBSVGmWoFJIazZYgAuPpE5PEFqstFO7hV+vyn9Ym4/A3uQabwpK6SpSrCmxaySRfvHf5bKThIJ/wAxJbuzxATXF5nLe4QdwCkFnZr9RApkuYq4UFd0pftti3VoZp9ipt6sNqJSKSkBIq5Tb+oUemY8+0vHJsslL1B7pWAoAjo90kdmjW6tMwIUblhUOUZTzC79RGR4voj/ABK0oBNSnT1NTKH4xr/G2mmLNUbOdpUEFRcBncGoFWQ4Nw584lOTKUpSwpdyVBkqYk3YMm17XhTSJV8NOTygOF2cf+vpDU1KilJZyHBYszHB6liL9xGdutD19hZWrSmpAmWWAxKZjhYwKabnbO8T4RrQdQlKZiCpaVIZiFJWm6QxOCxHrFcEn/pn3DwXixMyT8UAiYkuWdxMQxftUm/vFoSTJzhX8npMrWsUq2WkG+xGYdRNe+34RifDXiRExCUqstL2BASRl0glwDltntaNWnUpa34j3sTFk2jzpRoNqDtGS4hKZRHrGp1C7RR8Yl2Ch5RzOgUExFoSkDmIiymJtCLALEAujJ+I0f8AMqJ3CfwEKgDp9Ie8TIacfJMVwniNsNxQUwmmlKQsHraL2TqlBuQn/uS0VXEdWkJcZEO6PVIIsD13x7RjzK9tG7FVUavS6ULTXWByhyoEBxYgvi0SnoSabhTJGFSw46gqVj0im083LBRwbvu1wOzfXtDHEZDpQaFGxSzhiQduzEQJ00pUZ4xak48gvFzqPiLZKlpsUsQUlLWJIs/fq8A0cucTzIAfqR+RMMaZJEklSaCk2IBchQYpcAPcA+8BPFlJslSgOpN7bMoqbyAjPkimaIN1SLJciyXtYAuXuC1j0xC51CUKarmezXfyY38oWRxUlCzWXdzlyFAhThgDdveF08YlkpSpKgkC5QKST1Idj9IThu0FJ+S3/jSUk3JBFjLALG2AA6fK98wqn4JzKCVAu6gAg9bnHr7xKXpgoPSmlVmclQJul0mzONo+mpEtyS4w6AkgHpYH8YDutgVeCWr0qloASjAL0sWSLiwd9zbpCMvThJFJqO6qFkkMxA2G9+8GlKSonlU6sV8pKgXDNcWq6bQZGoJKa2KRZqiPLmAd/N4N/AdrQPUziClrJa4KSqpWCyMPi4bMdlSWun4kt8f05tb5k37mJJ1ibiqli7WISHZRB32Pd8RKWtKgVJWFBNiylA/7XqGekc+S+wWSXIJVyqUoq5kvnLvT5Xt1gMpKkkfMcfMAE9L3doDP1KSliFFlG18Hmf3Jz0iGq1yaUhYdIDBJBdjb5me3cx1WzldDOoCg4ILblSkgDvy3iS9XgVpdJ+8qsEDoSXbIzCMzioprUlipw6KVDIqCkkA97H70RGpUVH4akTGD7IPoFs/o8Hg10d2tlzJ1QP2ZYhRe9lB+ZPKXDtbIB7QEykKJAmXwxZB6Y3v0eKv4swpSRKw4JIcgpNj2FJTEdfqzTUAhyQFljZVrs28M4cuxEqei2UA1ZQo2Dkg5OX/7nitm8TUF/Zy7Am4BDg29/wBYQRrSUq+0W/zul0kjCgerGk+8S/4gJPNz2Zikp9XRS584Hpook/I/L4mtyC4BByg5FwO1wfeA/wA1JLtcfeZj7vbygZ16AlJ5kKF8hWOiGCr3F7d4+1CpJIomkE3BWkhA9bg9LkMXtaOWM60M/wA4WzLIIU7VAqJ6gEEGKXVcQlBLqTMBP2QUlQK0fDZNwQHJS1wR9IOjh8w1LSoTATcppVf/ALDFXxHSqKJgVl0zAGbB+GrP+pJ9IvjVOickqtGh4FqpfwkoROSspG7oLO4DLyfInEWKJ7VgoVlJ+U/eT+dOexjB8Ll/DvNZlCyTk97YHcxbabiKgpLKKUtSwNg7tYjZRd/OFyYlbo5W0aBOoKmplqLuxw/vHZXEkpPOpISbKFT2fPofzjOTtXMSf8WaGLj7VVj2fEAGtmcw+LMuXPPk9bpeBHGltBkm1RouA6BJnJUhaDQlRKUmqwX9k/8ASaSW/wBLR6DoZlvlvj9Lx4/I8RaiTMrC66hQy79xgDeNl4f4sdQEqrIexAZ0LF28stFZJrZjyQfk2SlOCHxCs8VIIiekIul1EsxcM/pj1hHUaikwrZFIrJ4YGEtQiLHU5eFJg/flBHRj/ESXmqPQJH0H6xTAQ5xLWvNV0Kj7YH0hcThG2FpAbYnrZrmHuFa0BDFy3QjB8wYlxnRgcwiolzWMBpTibE+LNfwzjKELBCqdiwVg9bYdtto0M7i81aSoMGuHKrgWI5SAbkf7Y87lT0hmjZeGuIIWBWpRKLlNrjYjG1iImotJpC5eNqbD6fjig4XLlqCrKFK7t3qzBpq5bMEFJJcEBKkt6kH6QnqZkhN/hzSDgtUn6LB94GvVS5iQmuYj7rfCZBDuByqUolzvEHjb7GU437U0WXxZaCQZyQMFJRzMr/LTbbfbeBOkGlCkKWcJDA46KAfrY/pFb/JU3+2pDt9oiagOerpDecQXo5KwQdRJqlhifuqGxcAvZgT29Yn6aKcl8htVMmOapanNrhgWttaIapcwKqllaKwFEIe+OhbINj5GDaVKkJaRMSen/MIAHehKmz3j5E3UpCq5csJJsqhBl1G7FlWfqDm13juFB9RfRIcQILzBUsC1ICLgtzJ+W9wbCPps9BFqkVDKgFA7FqHUA4IxAJulIcTdNSeqVLSRvZJCrNAhM04NKkzUoLFJMpR5lZTUaXFgRbcweIOaQbTyFOFPKUndi5SC4Jp+YMC+NoHM06kF1Fmwwv6XheaEkCib8O+DKmpLM1VQQSAX67wVKZg+zTOAKSWacyDn+ssVO4YgY3juAfUCjj6qhzODY1orJD8pLu5D7dTA5vEwSUzEc1xyGkgj/KtwfJxETOUAStMqbel6ZaLtspKknJyxxETxKpSZf8OoTQGNE1JUvZxZj3vDcBOaQ2kS7SzMYqANwQUlg4sC7ilm6QFUpwfhGWu2fign0Rkn09IrdYiSkqCxOkqD2IQSFC4+8Oo22haqQtJWqaEr/ppUyi+QQksCLwyxh5/ZbhU9CuczUhYaxWM2SWsKXszQSXqJwWy0pmABiky0pJHmikkv1/OKtWtAdMvUykBjn4qnB+4XlgE+jRCRxeapQCp0pVI5fiAFBHS6XCvOG4MVyXwWs/UyksoSwTkU8yFA2KSDgsX+baPlTpFiitAN6jLqNQyOQkj1ER4JrUKnfCnJkkEXMtKiFFnYsabAHmSNonxlCNNMvKKpKw4oUSArFicF89WEF4nVk/WSlxYj8FCyGmyySWNZKT61D84PJ4ctX2aWUpJJTSUqSQchJTkhRfyVBU6FRuiRPSks1KUVOOqj72iKvDS1AFI1CVB2KqWCs7LdL9YHpsZ5l8gv5eUq5kcw2pY56+5iE/ic0ELKjyvYmstuOdxhtmsItdDwCcpNQmTpRIJKa1BL+ZJYb4wIck8An2rnggOWVzjGWKB5teOWNglnj5Mdq+Jc5EyTLmB3ChUhSgcF0lsNtFmJklct1IVKKhspJa7OygkkP06RqdF4fQiy6Vs5SKKSHvYhVuZ8WuLdJjw3pX+QEsMqVh7WfF/rDuNkvXS6MsrVSlJK1TLgsp0KUSq/NYYLEh4+R/DEA/HQ52Y29WA+sapHhrSXIlhJIb5izdw7d37GOy/CWld/hJv1dXTYlibtHLEjv8qjJzNDKmBSETJZVsxJL7EDKvQesOcCUnRagJnKKUTQDUUlISrv1ScuH2jT6fTyZJdKEyyACzBBSHBsrBsXZ/7U/iPiMidLMkzEVZQXYBV2chwm1u8PwSVNknmc30bQ6xJahQWsipNJBS39TjMVHFCaSoDcx5vwLxEvTFSfmSpwUhRFKvuqBHQ+8bocWFNCEFSMqUXDe94zzhxGUaEU+IUtSqxHWFeJcd+z5HZTpqaztcA9fLqI0Gs4JpkoWqakEpCVXOH+6QGfyMeccT1S1KfYPSMBIPQbQ+OCbOtPo+Mp4h8KISdV1idUaVaJ7LDjinSbWjMkRr+Mf4ZjJnMJi/U2T7C6GUFLSDgljHpvC/C2nABEtiUsTUrfO8ebcL/xUeceycO+VPkIGR7IzeivT4cnJT8OVMlpS73lCr1JBGG22hvT+FZgDr1JJ6Jkywn2ILxdSsw0cQLM7Zmj4Rl1BSiFMG/wZABfdvh5iSvC2nKQmh6bggJSp+tSEg+mI0MyAyYQZTZRzPDklqfgp86QFdPmDHEA1Hh/ToQfs3sBdazjH3o0MyKviHymAMpNmaVwqWkFQCg4Yj4i2byqig4zqB8iRgB3JObgX2A27iNRP+SMVr/8dfmn/wAUwuL3S2Vf6i+r1UxY51qUMAFRYDoB0hGnsPaHp+3l+sAjZQiehQyQc/pAv4fobQ2cRAQaGTFVyD1jgkGGNz5RIfpHUNYsdMqJDRq7Q2cxJEdQvJiun+JLUFoLKGCDfeNDpPEa0LKzLCiXPzMAoi5sHv394rZWf33gscTnT7Rtv+OJLAhK3HMLBgvBOcMW9IB/xzLFhJXSAwdQekgVA93cvGSTgROOJcIl9qfHh2lHfK7EOKcDISCPWK+f40nqwlIfzP8AVu/+YwkNv31gqdoFBVLwcPiTUn75G9gA1wfxA9oD/OJ7sZiulja1sDyHtDH3T++kLTfmMdSCpX4GUcT1A/8AtNx59f1PvE5vF55zNPWwHV+kBl/J6mBLjqQLJz9XMWKVzVqTblKrFhZxubC8LEAbD2jq8GBzMD0g0MhXUSC7p3PtGh4d41my0JStAVThTsrzNjUce0U5xA1/r+UBxT7Hse1niebMTSosl3ZyXPVRJcmFEauq5hWbgR2XiAoobimNywMwQTB0gEjEcEMkSa2f/9k="/>
          <p:cNvSpPr>
            <a:spLocks noChangeAspect="1" noChangeArrowheads="1"/>
          </p:cNvSpPr>
          <p:nvPr/>
        </p:nvSpPr>
        <p:spPr bwMode="auto">
          <a:xfrm>
            <a:off x="76200" y="-781050"/>
            <a:ext cx="2838450" cy="1609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022" name="Picture 6" descr="http://www.mouthmusic.com/oddtones/images/ashiko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14400"/>
            <a:ext cx="3810000" cy="2162176"/>
          </a:xfrm>
          <a:prstGeom prst="rect">
            <a:avLst/>
          </a:prstGeom>
          <a:noFill/>
        </p:spPr>
      </p:pic>
      <p:pic>
        <p:nvPicPr>
          <p:cNvPr id="86024" name="Picture 8" descr="http://www.marksartori.com/images/EgyptianHarem-Harp,Lute,Dancer,DoublePipes&amp;Ly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429000"/>
            <a:ext cx="4867275" cy="295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48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music </a:t>
            </a:r>
            <a:r>
              <a:rPr lang="en-US" dirty="0"/>
              <a:t>for religious rituals, worship, and for entertainment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Torah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first five books of the Bible's</a:t>
            </a:r>
            <a:r>
              <a:rPr lang="en-US" b="1" dirty="0"/>
              <a:t> Old Testament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Book </a:t>
            </a:r>
            <a:r>
              <a:rPr lang="en-US" dirty="0"/>
              <a:t>of laws and earliest recorded history of Judaic culture. </a:t>
            </a:r>
          </a:p>
          <a:p>
            <a:pPr lvl="1"/>
            <a:r>
              <a:rPr lang="en-US" dirty="0" smtClean="0"/>
              <a:t>Says that </a:t>
            </a:r>
            <a:r>
              <a:rPr lang="en-US" dirty="0"/>
              <a:t>priests </a:t>
            </a:r>
            <a:r>
              <a:rPr lang="en-US" dirty="0" smtClean="0"/>
              <a:t>performed </a:t>
            </a:r>
            <a:r>
              <a:rPr lang="en-US" dirty="0"/>
              <a:t>chants in </a:t>
            </a:r>
            <a:r>
              <a:rPr lang="en-US" dirty="0" smtClean="0"/>
              <a:t>rituals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066667" cy="30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1000"/>
            <a:ext cx="18383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Egyptian Hieroglyphics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031a9e6.netsolhost.com/root/FlashPrograms/Glyphics.swf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1603</TotalTime>
  <Words>1373</Words>
  <Application>Microsoft Office PowerPoint</Application>
  <PresentationFormat>On-screen Show (4:3)</PresentationFormat>
  <Paragraphs>194</Paragraphs>
  <Slides>41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Oriel</vt:lpstr>
      <vt:lpstr>Ancient-Lineage-Based </vt:lpstr>
      <vt:lpstr>5.1 Dance – African and Native American  </vt:lpstr>
      <vt:lpstr>PowerPoint Presentation</vt:lpstr>
      <vt:lpstr>Drama - Ancient and Lineage-Based  </vt:lpstr>
      <vt:lpstr>Music –Ancient and Lineage-Based</vt:lpstr>
      <vt:lpstr>Egyptian Music </vt:lpstr>
      <vt:lpstr>PowerPoint Presentation</vt:lpstr>
      <vt:lpstr>Hebrew Music</vt:lpstr>
      <vt:lpstr>Egyptian Hieroglyphics </vt:lpstr>
      <vt:lpstr>5.2 Visual Art - Ancient and Lineage-Based</vt:lpstr>
      <vt:lpstr>PowerPoint Presentation</vt:lpstr>
      <vt:lpstr>PowerPoint Presentation</vt:lpstr>
      <vt:lpstr>Art of the African Nations  </vt:lpstr>
      <vt:lpstr>Three Facts about Ancient Egypt</vt:lpstr>
      <vt:lpstr>Egyptian Art </vt:lpstr>
      <vt:lpstr>The Great Sphinx</vt:lpstr>
      <vt:lpstr>PowerPoint Presentation</vt:lpstr>
      <vt:lpstr>King Tutankhamen </vt:lpstr>
      <vt:lpstr>5.3 Greece and Rome (800 BC-400 AD) </vt:lpstr>
      <vt:lpstr>PowerPoint Presentation</vt:lpstr>
      <vt:lpstr>Drama/Theatre -Ancient Greece and Rome </vt:lpstr>
      <vt:lpstr>PowerPoint Presentation</vt:lpstr>
      <vt:lpstr>Greek Drama</vt:lpstr>
      <vt:lpstr>Roman Drama</vt:lpstr>
      <vt:lpstr>Drama Differences</vt:lpstr>
      <vt:lpstr>Music - Ancient Greece  </vt:lpstr>
      <vt:lpstr>Music - Ancient Greece </vt:lpstr>
      <vt:lpstr>5.4 Visual Art -Greece and Rome   </vt:lpstr>
      <vt:lpstr>The Discus Thrower  </vt:lpstr>
      <vt:lpstr>Elements of Greek Columns</vt:lpstr>
      <vt:lpstr>Elements continued </vt:lpstr>
      <vt:lpstr>The Doric </vt:lpstr>
      <vt:lpstr>The Ionic </vt:lpstr>
      <vt:lpstr>The Corinthian </vt:lpstr>
      <vt:lpstr>Roman Colosseum </vt:lpstr>
      <vt:lpstr>The Parthenon, 447 B.C.E</vt:lpstr>
      <vt:lpstr>PowerPoint Presentation</vt:lpstr>
      <vt:lpstr>PowerPoint Presentation</vt:lpstr>
      <vt:lpstr>Roman Architecture </vt:lpstr>
      <vt:lpstr>Roman Aqueduct </vt:lpstr>
      <vt:lpstr>Review of the two time periods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Ancient-Lineage-Based</dc:title>
  <dc:creator>Dusty Duvall</dc:creator>
  <cp:lastModifiedBy>Duvall, Angela</cp:lastModifiedBy>
  <cp:revision>96</cp:revision>
  <dcterms:created xsi:type="dcterms:W3CDTF">2011-06-09T17:28:13Z</dcterms:created>
  <dcterms:modified xsi:type="dcterms:W3CDTF">2014-09-17T15:20:51Z</dcterms:modified>
</cp:coreProperties>
</file>